
<file path=[Content_Types].xml><?xml version="1.0" encoding="utf-8"?>
<Types xmlns="http://schemas.openxmlformats.org/package/2006/content-types">
  <Default Extension="png" ContentType="image/png"/>
  <Default Extension="svg" ContentType="image/svg+xml"/>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4630400" cy="8229600"/>
  <p:notesSz cx="8229600" cy="14630400"/>
  <p:embeddedFontLst>
    <p:embeddedFont>
      <p:font typeface="Source Serif 4 Semi Bold" panose="020B0604020202020204" charset="0"/>
      <p:regular r:id="rId13"/>
    </p:embeddedFont>
    <p:embeddedFont>
      <p:font typeface="Consolas" panose="020B0609020204030204" pitchFamily="49" charset="0"/>
      <p:regular r:id="rId14"/>
      <p:bold r:id="rId15"/>
      <p:italic r:id="rId16"/>
      <p:boldItalic r:id="rId17"/>
    </p:embeddedFont>
    <p:embeddedFont>
      <p:font typeface="Source Sans 3" panose="020B0604020202020204" charset="0"/>
      <p:regular r:id="rId18"/>
    </p:embeddedFont>
    <p:embeddedFont>
      <p:font typeface="Calibri" panose="020F0502020204030204" pitchFamily="34" charset="0"/>
      <p:regular r:id="rId19"/>
      <p:bold r:id="rId20"/>
      <p:italic r:id="rId21"/>
      <p:boldItalic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81" d="100"/>
          <a:sy n="81" d="100"/>
        </p:scale>
        <p:origin x="101" y="115"/>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9.fntdata"/><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font" Target="fonts/font1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298117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image" Target="../media/image-8-6.svg"/><Relationship Id="rId5" Type="http://schemas.openxmlformats.org/officeDocument/2006/relationships/image" Target="../media/image-8-4.svg"/><Relationship Id="rId4" Type="http://schemas.openxmlformats.org/officeDocument/2006/relationships/image" Target="../media/image-8-2.sv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37724" y="1529358"/>
            <a:ext cx="7468553" cy="1231821"/>
          </a:xfrm>
          <a:prstGeom prst="rect">
            <a:avLst/>
          </a:prstGeom>
          <a:noFill/>
          <a:ln/>
        </p:spPr>
        <p:txBody>
          <a:bodyPr wrap="square" lIns="0" tIns="0" rIns="0" bIns="0" rtlCol="0" anchor="t"/>
          <a:lstStyle/>
          <a:p>
            <a:pPr marL="0" indent="0" algn="l">
              <a:lnSpc>
                <a:spcPts val="4850"/>
              </a:lnSpc>
              <a:buNone/>
            </a:pPr>
            <a:r>
              <a:rPr lang="en-US" sz="3850" dirty="0">
                <a:solidFill>
                  <a:srgbClr val="000000"/>
                </a:solidFill>
                <a:latin typeface="Source Serif 4 Semi Bold" pitchFamily="34" charset="0"/>
                <a:ea typeface="Source Serif 4 Semi Bold" pitchFamily="34" charset="-122"/>
                <a:cs typeface="Source Serif 4 Semi Bold" pitchFamily="34" charset="-120"/>
              </a:rPr>
              <a:t>CreditPathAI: Smart Loan Recovery System</a:t>
            </a:r>
            <a:endParaRPr lang="en-US" sz="3850" dirty="0"/>
          </a:p>
        </p:txBody>
      </p:sp>
      <p:sp>
        <p:nvSpPr>
          <p:cNvPr id="4" name="Text 1"/>
          <p:cNvSpPr/>
          <p:nvPr/>
        </p:nvSpPr>
        <p:spPr>
          <a:xfrm>
            <a:off x="837724" y="3075265"/>
            <a:ext cx="7468553" cy="335042"/>
          </a:xfrm>
          <a:prstGeom prst="rect">
            <a:avLst/>
          </a:prstGeom>
          <a:noFill/>
          <a:ln/>
        </p:spPr>
        <p:txBody>
          <a:bodyPr wrap="none" lIns="0" tIns="0" rIns="0" bIns="0" rtlCol="0" anchor="t"/>
          <a:lstStyle/>
          <a:p>
            <a:pPr marL="0" indent="0" algn="l">
              <a:lnSpc>
                <a:spcPts val="2600"/>
              </a:lnSpc>
              <a:buNone/>
            </a:pPr>
            <a:r>
              <a:rPr lang="en-US" sz="1600" dirty="0">
                <a:solidFill>
                  <a:srgbClr val="272525"/>
                </a:solidFill>
                <a:latin typeface="Source Sans 3" pitchFamily="34" charset="0"/>
                <a:ea typeface="Source Sans 3" pitchFamily="34" charset="-122"/>
                <a:cs typeface="Source Sans 3" pitchFamily="34" charset="-120"/>
              </a:rPr>
              <a:t>Revolutionising Debt Collection through Predictive Analytics and AI-Driven Strategies</a:t>
            </a:r>
            <a:endParaRPr lang="en-US" sz="1600" dirty="0"/>
          </a:p>
        </p:txBody>
      </p:sp>
      <p:sp>
        <p:nvSpPr>
          <p:cNvPr id="5" name="Text 2"/>
          <p:cNvSpPr/>
          <p:nvPr/>
        </p:nvSpPr>
        <p:spPr>
          <a:xfrm>
            <a:off x="837724" y="3645932"/>
            <a:ext cx="7468553" cy="268010"/>
          </a:xfrm>
          <a:prstGeom prst="rect">
            <a:avLst/>
          </a:prstGeom>
          <a:noFill/>
          <a:ln/>
        </p:spPr>
        <p:txBody>
          <a:bodyPr wrap="none" lIns="0" tIns="0" rIns="0" bIns="0" rtlCol="0" anchor="t"/>
          <a:lstStyle/>
          <a:p>
            <a:pPr marL="0" indent="0" algn="l">
              <a:lnSpc>
                <a:spcPts val="2100"/>
              </a:lnSpc>
              <a:buNone/>
            </a:pPr>
            <a:endParaRPr lang="en-US" sz="1300" dirty="0"/>
          </a:p>
        </p:txBody>
      </p:sp>
      <p:sp>
        <p:nvSpPr>
          <p:cNvPr id="6" name="Text 3"/>
          <p:cNvSpPr/>
          <p:nvPr/>
        </p:nvSpPr>
        <p:spPr>
          <a:xfrm>
            <a:off x="837724" y="4149566"/>
            <a:ext cx="7468553" cy="268010"/>
          </a:xfrm>
          <a:prstGeom prst="rect">
            <a:avLst/>
          </a:prstGeom>
          <a:noFill/>
          <a:ln/>
        </p:spPr>
        <p:txBody>
          <a:bodyPr wrap="none" lIns="0" tIns="0" rIns="0" bIns="0" rtlCol="0" anchor="t"/>
          <a:lstStyle/>
          <a:p>
            <a:pPr marL="0" indent="0" algn="l">
              <a:lnSpc>
                <a:spcPts val="2100"/>
              </a:lnSpc>
              <a:buNone/>
            </a:pPr>
            <a:endParaRPr lang="en-US" sz="1300" dirty="0"/>
          </a:p>
        </p:txBody>
      </p:sp>
      <p:sp>
        <p:nvSpPr>
          <p:cNvPr id="7" name="Text 4"/>
          <p:cNvSpPr/>
          <p:nvPr/>
        </p:nvSpPr>
        <p:spPr>
          <a:xfrm>
            <a:off x="837724" y="4653201"/>
            <a:ext cx="7468553" cy="268010"/>
          </a:xfrm>
          <a:prstGeom prst="rect">
            <a:avLst/>
          </a:prstGeom>
          <a:noFill/>
          <a:ln/>
        </p:spPr>
        <p:txBody>
          <a:bodyPr wrap="none" lIns="0" tIns="0" rIns="0" bIns="0" rtlCol="0" anchor="t"/>
          <a:lstStyle/>
          <a:p>
            <a:pPr marL="0" indent="0" algn="l">
              <a:lnSpc>
                <a:spcPts val="2100"/>
              </a:lnSpc>
              <a:buNone/>
            </a:pPr>
            <a:endParaRPr lang="en-US" sz="1300" dirty="0"/>
          </a:p>
        </p:txBody>
      </p:sp>
      <p:sp>
        <p:nvSpPr>
          <p:cNvPr id="8" name="Text 5"/>
          <p:cNvSpPr/>
          <p:nvPr/>
        </p:nvSpPr>
        <p:spPr>
          <a:xfrm>
            <a:off x="837724" y="5156835"/>
            <a:ext cx="7468553" cy="268010"/>
          </a:xfrm>
          <a:prstGeom prst="rect">
            <a:avLst/>
          </a:prstGeom>
          <a:noFill/>
          <a:ln/>
        </p:spPr>
        <p:txBody>
          <a:bodyPr wrap="none" lIns="0" tIns="0" rIns="0" bIns="0" rtlCol="0" anchor="t"/>
          <a:lstStyle/>
          <a:p>
            <a:pPr marL="0" indent="0" algn="l">
              <a:lnSpc>
                <a:spcPts val="2100"/>
              </a:lnSpc>
              <a:buNone/>
            </a:pPr>
            <a:endParaRPr lang="en-US" sz="1300" dirty="0"/>
          </a:p>
        </p:txBody>
      </p:sp>
      <p:sp>
        <p:nvSpPr>
          <p:cNvPr id="9" name="Text 6"/>
          <p:cNvSpPr/>
          <p:nvPr/>
        </p:nvSpPr>
        <p:spPr>
          <a:xfrm>
            <a:off x="837724" y="5660469"/>
            <a:ext cx="7468553" cy="268010"/>
          </a:xfrm>
          <a:prstGeom prst="rect">
            <a:avLst/>
          </a:prstGeom>
          <a:noFill/>
          <a:ln/>
        </p:spPr>
        <p:txBody>
          <a:bodyPr wrap="none" lIns="0" tIns="0" rIns="0" bIns="0" rtlCol="0" anchor="t"/>
          <a:lstStyle/>
          <a:p>
            <a:pPr marL="0" indent="0" algn="l">
              <a:lnSpc>
                <a:spcPts val="2100"/>
              </a:lnSpc>
              <a:buNone/>
            </a:pPr>
            <a:endParaRPr lang="en-US" sz="1300" dirty="0"/>
          </a:p>
        </p:txBody>
      </p:sp>
      <p:sp>
        <p:nvSpPr>
          <p:cNvPr id="10" name="Text 7"/>
          <p:cNvSpPr/>
          <p:nvPr/>
        </p:nvSpPr>
        <p:spPr>
          <a:xfrm>
            <a:off x="837724" y="6164104"/>
            <a:ext cx="7468553" cy="536019"/>
          </a:xfrm>
          <a:prstGeom prst="rect">
            <a:avLst/>
          </a:prstGeom>
          <a:noFill/>
          <a:ln/>
        </p:spPr>
        <p:txBody>
          <a:bodyPr wrap="square" lIns="0" tIns="0" rIns="0" bIns="0" rtlCol="0" anchor="t"/>
          <a:lstStyle/>
          <a:p>
            <a:pPr marL="0" indent="0" algn="l">
              <a:lnSpc>
                <a:spcPts val="2100"/>
              </a:lnSpc>
              <a:buNone/>
            </a:pPr>
            <a:r>
              <a:rPr lang="en-US" dirty="0" smtClean="0"/>
              <a:t>Presented by: Rachit </a:t>
            </a:r>
            <a:r>
              <a:rPr lang="en-US" dirty="0" err="1" smtClean="0"/>
              <a:t>Bhadade</a:t>
            </a:r>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837724" y="937379"/>
            <a:ext cx="12692539" cy="615910"/>
          </a:xfrm>
          <a:prstGeom prst="rect">
            <a:avLst/>
          </a:prstGeom>
          <a:noFill/>
          <a:ln/>
        </p:spPr>
        <p:txBody>
          <a:bodyPr wrap="none" lIns="0" tIns="0" rIns="0" bIns="0" rtlCol="0" anchor="t"/>
          <a:lstStyle/>
          <a:p>
            <a:pPr marL="0" indent="0" algn="l">
              <a:lnSpc>
                <a:spcPts val="4850"/>
              </a:lnSpc>
              <a:buNone/>
            </a:pPr>
            <a:r>
              <a:rPr lang="en-US" sz="3850" dirty="0">
                <a:solidFill>
                  <a:srgbClr val="000000"/>
                </a:solidFill>
                <a:latin typeface="Source Serif 4 Semi Bold" pitchFamily="34" charset="0"/>
                <a:ea typeface="Source Serif 4 Semi Bold" pitchFamily="34" charset="-122"/>
                <a:cs typeface="Source Serif 4 Semi Bold" pitchFamily="34" charset="-120"/>
              </a:rPr>
              <a:t>Debtor Segmentation: Understanding Unique Profiles</a:t>
            </a:r>
            <a:endParaRPr lang="en-US" sz="3850" dirty="0"/>
          </a:p>
        </p:txBody>
      </p:sp>
      <p:sp>
        <p:nvSpPr>
          <p:cNvPr id="3" name="Shape 1"/>
          <p:cNvSpPr/>
          <p:nvPr/>
        </p:nvSpPr>
        <p:spPr>
          <a:xfrm>
            <a:off x="837724" y="2286238"/>
            <a:ext cx="4178618" cy="5005983"/>
          </a:xfrm>
          <a:prstGeom prst="roundRect">
            <a:avLst>
              <a:gd name="adj" fmla="val 2626"/>
            </a:avLst>
          </a:prstGeom>
          <a:solidFill>
            <a:srgbClr val="FFFFFF">
              <a:alpha val="95000"/>
            </a:srgbClr>
          </a:solidFill>
          <a:ln/>
        </p:spPr>
      </p:sp>
      <p:sp>
        <p:nvSpPr>
          <p:cNvPr id="4" name="Shape 2"/>
          <p:cNvSpPr/>
          <p:nvPr/>
        </p:nvSpPr>
        <p:spPr>
          <a:xfrm>
            <a:off x="837724" y="2263378"/>
            <a:ext cx="4178618" cy="91440"/>
          </a:xfrm>
          <a:prstGeom prst="roundRect">
            <a:avLst>
              <a:gd name="adj" fmla="val 96208"/>
            </a:avLst>
          </a:prstGeom>
          <a:solidFill>
            <a:srgbClr val="BE49DF"/>
          </a:solidFill>
          <a:ln/>
        </p:spPr>
      </p:sp>
      <p:sp>
        <p:nvSpPr>
          <p:cNvPr id="5" name="Shape 3"/>
          <p:cNvSpPr/>
          <p:nvPr/>
        </p:nvSpPr>
        <p:spPr>
          <a:xfrm>
            <a:off x="2612886" y="1972151"/>
            <a:ext cx="628293" cy="628293"/>
          </a:xfrm>
          <a:prstGeom prst="roundRect">
            <a:avLst>
              <a:gd name="adj" fmla="val 145537"/>
            </a:avLst>
          </a:prstGeom>
          <a:solidFill>
            <a:srgbClr val="BE49DF"/>
          </a:solidFill>
          <a:ln/>
        </p:spPr>
      </p:sp>
      <p:sp>
        <p:nvSpPr>
          <p:cNvPr id="6" name="Text 4"/>
          <p:cNvSpPr/>
          <p:nvPr/>
        </p:nvSpPr>
        <p:spPr>
          <a:xfrm>
            <a:off x="2801362" y="2129195"/>
            <a:ext cx="251341" cy="314087"/>
          </a:xfrm>
          <a:prstGeom prst="rect">
            <a:avLst/>
          </a:prstGeom>
          <a:noFill/>
          <a:ln/>
        </p:spPr>
        <p:txBody>
          <a:bodyPr wrap="none" lIns="0" tIns="0" rIns="0" bIns="0" rtlCol="0" anchor="t"/>
          <a:lstStyle/>
          <a:p>
            <a:pPr marL="0" indent="0" algn="l">
              <a:lnSpc>
                <a:spcPts val="3150"/>
              </a:lnSpc>
              <a:buNone/>
            </a:pPr>
            <a:r>
              <a:rPr lang="en-US" sz="1950" dirty="0">
                <a:solidFill>
                  <a:srgbClr val="FFFFFF"/>
                </a:solidFill>
                <a:latin typeface="Source Serif 4 Semi Bold" pitchFamily="34" charset="0"/>
                <a:ea typeface="Source Serif 4 Semi Bold" pitchFamily="34" charset="-122"/>
                <a:cs typeface="Source Serif 4 Semi Bold" pitchFamily="34" charset="-120"/>
              </a:rPr>
              <a:t>1</a:t>
            </a:r>
            <a:endParaRPr lang="en-US" sz="1950" dirty="0"/>
          </a:p>
        </p:txBody>
      </p:sp>
      <p:sp>
        <p:nvSpPr>
          <p:cNvPr id="7" name="Text 5"/>
          <p:cNvSpPr/>
          <p:nvPr/>
        </p:nvSpPr>
        <p:spPr>
          <a:xfrm>
            <a:off x="1070015" y="2809875"/>
            <a:ext cx="3714036" cy="739378"/>
          </a:xfrm>
          <a:prstGeom prst="rect">
            <a:avLst/>
          </a:prstGeom>
          <a:noFill/>
          <a:ln/>
        </p:spPr>
        <p:txBody>
          <a:bodyPr wrap="square" lIns="0" tIns="0" rIns="0" bIns="0" rtlCol="0" anchor="t"/>
          <a:lstStyle/>
          <a:p>
            <a:pPr marL="0" indent="0" algn="l">
              <a:lnSpc>
                <a:spcPts val="2900"/>
              </a:lnSpc>
              <a:buNone/>
            </a:pPr>
            <a:r>
              <a:rPr lang="en-US" sz="2300" dirty="0">
                <a:solidFill>
                  <a:srgbClr val="272525"/>
                </a:solidFill>
                <a:latin typeface="Source Serif 4 Semi Bold" pitchFamily="34" charset="0"/>
                <a:ea typeface="Source Serif 4 Semi Bold" pitchFamily="34" charset="-122"/>
                <a:cs typeface="Source Serif 4 Semi Bold" pitchFamily="34" charset="-120"/>
              </a:rPr>
              <a:t>Group A: "Will Pay If Reminded"</a:t>
            </a:r>
            <a:endParaRPr lang="en-US" sz="2300" dirty="0"/>
          </a:p>
        </p:txBody>
      </p:sp>
      <p:sp>
        <p:nvSpPr>
          <p:cNvPr id="8" name="Text 6"/>
          <p:cNvSpPr/>
          <p:nvPr/>
        </p:nvSpPr>
        <p:spPr>
          <a:xfrm>
            <a:off x="1070015" y="3674864"/>
            <a:ext cx="3714036" cy="2680335"/>
          </a:xfrm>
          <a:prstGeom prst="rect">
            <a:avLst/>
          </a:prstGeom>
          <a:noFill/>
          <a:ln/>
        </p:spPr>
        <p:txBody>
          <a:bodyPr wrap="square" lIns="0" tIns="0" rIns="0" bIns="0" rtlCol="0" anchor="t"/>
          <a:lstStyle/>
          <a:p>
            <a:pPr marL="0" indent="0" algn="l">
              <a:lnSpc>
                <a:spcPts val="2600"/>
              </a:lnSpc>
              <a:buNone/>
            </a:pPr>
            <a:r>
              <a:rPr lang="en-US" sz="1600" dirty="0">
                <a:solidFill>
                  <a:srgbClr val="272525"/>
                </a:solidFill>
                <a:latin typeface="Source Sans 3" pitchFamily="34" charset="0"/>
                <a:ea typeface="Source Sans 3" pitchFamily="34" charset="-122"/>
                <a:cs typeface="Source Sans 3" pitchFamily="34" charset="-120"/>
              </a:rPr>
              <a:t>This segment comprises debtors who typically have a strong intent to pay but might have simply overlooked a payment or faced a temporary cash flow issue. They respond well to automated, gentle reminders via SMS or email, often leading to quick resolution without extensive intervention.</a:t>
            </a:r>
            <a:endParaRPr lang="en-US" sz="1600" dirty="0"/>
          </a:p>
        </p:txBody>
      </p:sp>
      <p:sp>
        <p:nvSpPr>
          <p:cNvPr id="9" name="Shape 7"/>
          <p:cNvSpPr/>
          <p:nvPr/>
        </p:nvSpPr>
        <p:spPr>
          <a:xfrm>
            <a:off x="5225772" y="2286238"/>
            <a:ext cx="4178737" cy="5005983"/>
          </a:xfrm>
          <a:prstGeom prst="roundRect">
            <a:avLst>
              <a:gd name="adj" fmla="val 2626"/>
            </a:avLst>
          </a:prstGeom>
          <a:solidFill>
            <a:srgbClr val="FFFFFF">
              <a:alpha val="95000"/>
            </a:srgbClr>
          </a:solidFill>
          <a:ln/>
        </p:spPr>
      </p:sp>
      <p:sp>
        <p:nvSpPr>
          <p:cNvPr id="10" name="Shape 8"/>
          <p:cNvSpPr/>
          <p:nvPr/>
        </p:nvSpPr>
        <p:spPr>
          <a:xfrm>
            <a:off x="5225772" y="2263378"/>
            <a:ext cx="4178737" cy="91440"/>
          </a:xfrm>
          <a:prstGeom prst="roundRect">
            <a:avLst>
              <a:gd name="adj" fmla="val 96208"/>
            </a:avLst>
          </a:prstGeom>
          <a:solidFill>
            <a:srgbClr val="BE49DF"/>
          </a:solidFill>
          <a:ln/>
        </p:spPr>
      </p:sp>
      <p:sp>
        <p:nvSpPr>
          <p:cNvPr id="11" name="Shape 9"/>
          <p:cNvSpPr/>
          <p:nvPr/>
        </p:nvSpPr>
        <p:spPr>
          <a:xfrm>
            <a:off x="7000935" y="1972151"/>
            <a:ext cx="628293" cy="628293"/>
          </a:xfrm>
          <a:prstGeom prst="roundRect">
            <a:avLst>
              <a:gd name="adj" fmla="val 145537"/>
            </a:avLst>
          </a:prstGeom>
          <a:solidFill>
            <a:srgbClr val="BE49DF"/>
          </a:solidFill>
          <a:ln/>
        </p:spPr>
      </p:sp>
      <p:sp>
        <p:nvSpPr>
          <p:cNvPr id="12" name="Text 10"/>
          <p:cNvSpPr/>
          <p:nvPr/>
        </p:nvSpPr>
        <p:spPr>
          <a:xfrm>
            <a:off x="7189410" y="2129195"/>
            <a:ext cx="251341" cy="314087"/>
          </a:xfrm>
          <a:prstGeom prst="rect">
            <a:avLst/>
          </a:prstGeom>
          <a:noFill/>
          <a:ln/>
        </p:spPr>
        <p:txBody>
          <a:bodyPr wrap="none" lIns="0" tIns="0" rIns="0" bIns="0" rtlCol="0" anchor="t"/>
          <a:lstStyle/>
          <a:p>
            <a:pPr marL="0" indent="0" algn="l">
              <a:lnSpc>
                <a:spcPts val="3150"/>
              </a:lnSpc>
              <a:buNone/>
            </a:pPr>
            <a:r>
              <a:rPr lang="en-US" sz="1950" dirty="0">
                <a:solidFill>
                  <a:srgbClr val="FFFFFF"/>
                </a:solidFill>
                <a:latin typeface="Source Serif 4 Semi Bold" pitchFamily="34" charset="0"/>
                <a:ea typeface="Source Serif 4 Semi Bold" pitchFamily="34" charset="-122"/>
                <a:cs typeface="Source Serif 4 Semi Bold" pitchFamily="34" charset="-120"/>
              </a:rPr>
              <a:t>2</a:t>
            </a:r>
            <a:endParaRPr lang="en-US" sz="1950" dirty="0"/>
          </a:p>
        </p:txBody>
      </p:sp>
      <p:sp>
        <p:nvSpPr>
          <p:cNvPr id="13" name="Text 11"/>
          <p:cNvSpPr/>
          <p:nvPr/>
        </p:nvSpPr>
        <p:spPr>
          <a:xfrm>
            <a:off x="5458063" y="2809875"/>
            <a:ext cx="3714155" cy="1109067"/>
          </a:xfrm>
          <a:prstGeom prst="rect">
            <a:avLst/>
          </a:prstGeom>
          <a:noFill/>
          <a:ln/>
        </p:spPr>
        <p:txBody>
          <a:bodyPr wrap="square" lIns="0" tIns="0" rIns="0" bIns="0" rtlCol="0" anchor="t"/>
          <a:lstStyle/>
          <a:p>
            <a:pPr marL="0" indent="0" algn="l">
              <a:lnSpc>
                <a:spcPts val="2900"/>
              </a:lnSpc>
              <a:buNone/>
            </a:pPr>
            <a:r>
              <a:rPr lang="en-US" sz="2300" dirty="0">
                <a:solidFill>
                  <a:srgbClr val="272525"/>
                </a:solidFill>
                <a:latin typeface="Source Serif 4 Semi Bold" pitchFamily="34" charset="0"/>
                <a:ea typeface="Source Serif 4 Semi Bold" pitchFamily="34" charset="-122"/>
                <a:cs typeface="Source Serif 4 Semi Bold" pitchFamily="34" charset="-120"/>
              </a:rPr>
              <a:t>Group B: "Financial Hardship – Needs Restructuring"</a:t>
            </a:r>
            <a:endParaRPr lang="en-US" sz="2300" dirty="0"/>
          </a:p>
        </p:txBody>
      </p:sp>
      <p:sp>
        <p:nvSpPr>
          <p:cNvPr id="14" name="Text 12"/>
          <p:cNvSpPr/>
          <p:nvPr/>
        </p:nvSpPr>
        <p:spPr>
          <a:xfrm>
            <a:off x="5458063" y="4044553"/>
            <a:ext cx="3714155" cy="3015377"/>
          </a:xfrm>
          <a:prstGeom prst="rect">
            <a:avLst/>
          </a:prstGeom>
          <a:noFill/>
          <a:ln/>
        </p:spPr>
        <p:txBody>
          <a:bodyPr wrap="square" lIns="0" tIns="0" rIns="0" bIns="0" rtlCol="0" anchor="t"/>
          <a:lstStyle/>
          <a:p>
            <a:pPr marL="0" indent="0" algn="l">
              <a:lnSpc>
                <a:spcPts val="2600"/>
              </a:lnSpc>
              <a:buNone/>
            </a:pPr>
            <a:r>
              <a:rPr lang="en-US" sz="1600" dirty="0">
                <a:solidFill>
                  <a:srgbClr val="272525"/>
                </a:solidFill>
                <a:latin typeface="Source Sans 3" pitchFamily="34" charset="0"/>
                <a:ea typeface="Source Sans 3" pitchFamily="34" charset="-122"/>
                <a:cs typeface="Source Sans 3" pitchFamily="34" charset="-120"/>
              </a:rPr>
              <a:t>These debtors are experiencing genuine financial hardship and are unable to meet their original payment terms. For this group, CreditPathAI recommends empathetic human interaction, offering solutions like loan restructuring, payment deferrals, or customised repayment plans to facilitate recovery while maintaining customer relationships.</a:t>
            </a:r>
            <a:endParaRPr lang="en-US" sz="1600" dirty="0"/>
          </a:p>
        </p:txBody>
      </p:sp>
      <p:sp>
        <p:nvSpPr>
          <p:cNvPr id="15" name="Shape 13"/>
          <p:cNvSpPr/>
          <p:nvPr/>
        </p:nvSpPr>
        <p:spPr>
          <a:xfrm>
            <a:off x="9613940" y="2286238"/>
            <a:ext cx="4178737" cy="5005983"/>
          </a:xfrm>
          <a:prstGeom prst="roundRect">
            <a:avLst>
              <a:gd name="adj" fmla="val 2626"/>
            </a:avLst>
          </a:prstGeom>
          <a:solidFill>
            <a:srgbClr val="FFFFFF">
              <a:alpha val="95000"/>
            </a:srgbClr>
          </a:solidFill>
          <a:ln/>
        </p:spPr>
      </p:sp>
      <p:sp>
        <p:nvSpPr>
          <p:cNvPr id="16" name="Shape 14"/>
          <p:cNvSpPr/>
          <p:nvPr/>
        </p:nvSpPr>
        <p:spPr>
          <a:xfrm>
            <a:off x="9613940" y="2263378"/>
            <a:ext cx="4178737" cy="91440"/>
          </a:xfrm>
          <a:prstGeom prst="roundRect">
            <a:avLst>
              <a:gd name="adj" fmla="val 96208"/>
            </a:avLst>
          </a:prstGeom>
          <a:solidFill>
            <a:srgbClr val="BE49DF"/>
          </a:solidFill>
          <a:ln/>
        </p:spPr>
      </p:sp>
      <p:sp>
        <p:nvSpPr>
          <p:cNvPr id="17" name="Shape 15"/>
          <p:cNvSpPr/>
          <p:nvPr/>
        </p:nvSpPr>
        <p:spPr>
          <a:xfrm>
            <a:off x="11389102" y="1972151"/>
            <a:ext cx="628293" cy="628293"/>
          </a:xfrm>
          <a:prstGeom prst="roundRect">
            <a:avLst>
              <a:gd name="adj" fmla="val 145537"/>
            </a:avLst>
          </a:prstGeom>
          <a:solidFill>
            <a:srgbClr val="BE49DF"/>
          </a:solidFill>
          <a:ln/>
        </p:spPr>
      </p:sp>
      <p:sp>
        <p:nvSpPr>
          <p:cNvPr id="18" name="Text 16"/>
          <p:cNvSpPr/>
          <p:nvPr/>
        </p:nvSpPr>
        <p:spPr>
          <a:xfrm>
            <a:off x="11577578" y="2129195"/>
            <a:ext cx="251341" cy="314087"/>
          </a:xfrm>
          <a:prstGeom prst="rect">
            <a:avLst/>
          </a:prstGeom>
          <a:noFill/>
          <a:ln/>
        </p:spPr>
        <p:txBody>
          <a:bodyPr wrap="none" lIns="0" tIns="0" rIns="0" bIns="0" rtlCol="0" anchor="t"/>
          <a:lstStyle/>
          <a:p>
            <a:pPr marL="0" indent="0" algn="l">
              <a:lnSpc>
                <a:spcPts val="3150"/>
              </a:lnSpc>
              <a:buNone/>
            </a:pPr>
            <a:r>
              <a:rPr lang="en-US" sz="1950" dirty="0">
                <a:solidFill>
                  <a:srgbClr val="FFFFFF"/>
                </a:solidFill>
                <a:latin typeface="Source Serif 4 Semi Bold" pitchFamily="34" charset="0"/>
                <a:ea typeface="Source Serif 4 Semi Bold" pitchFamily="34" charset="-122"/>
                <a:cs typeface="Source Serif 4 Semi Bold" pitchFamily="34" charset="-120"/>
              </a:rPr>
              <a:t>3</a:t>
            </a:r>
            <a:endParaRPr lang="en-US" sz="1950" dirty="0"/>
          </a:p>
        </p:txBody>
      </p:sp>
      <p:sp>
        <p:nvSpPr>
          <p:cNvPr id="19" name="Text 17"/>
          <p:cNvSpPr/>
          <p:nvPr/>
        </p:nvSpPr>
        <p:spPr>
          <a:xfrm>
            <a:off x="9846231" y="2809875"/>
            <a:ext cx="3714155" cy="739378"/>
          </a:xfrm>
          <a:prstGeom prst="rect">
            <a:avLst/>
          </a:prstGeom>
          <a:noFill/>
          <a:ln/>
        </p:spPr>
        <p:txBody>
          <a:bodyPr wrap="square" lIns="0" tIns="0" rIns="0" bIns="0" rtlCol="0" anchor="t"/>
          <a:lstStyle/>
          <a:p>
            <a:pPr marL="0" indent="0" algn="l">
              <a:lnSpc>
                <a:spcPts val="2900"/>
              </a:lnSpc>
              <a:buNone/>
            </a:pPr>
            <a:r>
              <a:rPr lang="en-US" sz="2300" dirty="0">
                <a:solidFill>
                  <a:srgbClr val="272525"/>
                </a:solidFill>
                <a:latin typeface="Source Serif 4 Semi Bold" pitchFamily="34" charset="0"/>
                <a:ea typeface="Source Serif 4 Semi Bold" pitchFamily="34" charset="-122"/>
                <a:cs typeface="Source Serif 4 Semi Bold" pitchFamily="34" charset="-120"/>
              </a:rPr>
              <a:t>Group C: "High-Risk – Requires Legal Notice"</a:t>
            </a:r>
            <a:endParaRPr lang="en-US" sz="2300" dirty="0"/>
          </a:p>
        </p:txBody>
      </p:sp>
      <p:sp>
        <p:nvSpPr>
          <p:cNvPr id="20" name="Text 18"/>
          <p:cNvSpPr/>
          <p:nvPr/>
        </p:nvSpPr>
        <p:spPr>
          <a:xfrm>
            <a:off x="9846231" y="3674864"/>
            <a:ext cx="3714155" cy="2680335"/>
          </a:xfrm>
          <a:prstGeom prst="rect">
            <a:avLst/>
          </a:prstGeom>
          <a:noFill/>
          <a:ln/>
        </p:spPr>
        <p:txBody>
          <a:bodyPr wrap="square" lIns="0" tIns="0" rIns="0" bIns="0" rtlCol="0" anchor="t"/>
          <a:lstStyle/>
          <a:p>
            <a:pPr marL="0" indent="0" algn="l">
              <a:lnSpc>
                <a:spcPts val="2600"/>
              </a:lnSpc>
              <a:buNone/>
            </a:pPr>
            <a:r>
              <a:rPr lang="en-US" sz="1600" dirty="0">
                <a:solidFill>
                  <a:srgbClr val="272525"/>
                </a:solidFill>
                <a:latin typeface="Source Sans 3" pitchFamily="34" charset="0"/>
                <a:ea typeface="Source Sans 3" pitchFamily="34" charset="-122"/>
                <a:cs typeface="Source Sans 3" pitchFamily="34" charset="-120"/>
              </a:rPr>
              <a:t>This segment includes debtors who show a low probability of voluntary repayment or have a history of non-cooperation. For these high-risk cases, the system advises more stringent actions, including legal notices, initiation of recovery proceedings, or field visits, ensuring timely escalation for maximal recovery.</a:t>
            </a:r>
            <a:endParaRPr lang="en-US" sz="16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837724" y="1089898"/>
            <a:ext cx="11595259" cy="615910"/>
          </a:xfrm>
          <a:prstGeom prst="rect">
            <a:avLst/>
          </a:prstGeom>
          <a:noFill/>
          <a:ln/>
        </p:spPr>
        <p:txBody>
          <a:bodyPr wrap="none" lIns="0" tIns="0" rIns="0" bIns="0" rtlCol="0" anchor="t"/>
          <a:lstStyle/>
          <a:p>
            <a:pPr marL="0" indent="0" algn="l">
              <a:lnSpc>
                <a:spcPts val="4850"/>
              </a:lnSpc>
              <a:buNone/>
            </a:pPr>
            <a:r>
              <a:rPr lang="en-US" sz="3850" dirty="0">
                <a:solidFill>
                  <a:srgbClr val="000000"/>
                </a:solidFill>
                <a:latin typeface="Source Serif 4 Semi Bold" pitchFamily="34" charset="0"/>
                <a:ea typeface="Source Serif 4 Semi Bold" pitchFamily="34" charset="-122"/>
                <a:cs typeface="Source Serif 4 Semi Bold" pitchFamily="34" charset="-120"/>
              </a:rPr>
              <a:t>The Mounting Challenge: Non-Performing Assets</a:t>
            </a:r>
            <a:endParaRPr lang="en-US" sz="3850" dirty="0"/>
          </a:p>
        </p:txBody>
      </p:sp>
      <p:sp>
        <p:nvSpPr>
          <p:cNvPr id="3" name="Shape 1"/>
          <p:cNvSpPr/>
          <p:nvPr/>
        </p:nvSpPr>
        <p:spPr>
          <a:xfrm>
            <a:off x="837724" y="2124670"/>
            <a:ext cx="4178618" cy="5015032"/>
          </a:xfrm>
          <a:prstGeom prst="roundRect">
            <a:avLst>
              <a:gd name="adj" fmla="val 2626"/>
            </a:avLst>
          </a:prstGeom>
          <a:solidFill>
            <a:srgbClr val="FFFFFF">
              <a:alpha val="95000"/>
            </a:srgbClr>
          </a:solidFill>
          <a:ln w="22860">
            <a:solidFill>
              <a:srgbClr val="D6BADD"/>
            </a:solidFill>
            <a:prstDash val="solid"/>
          </a:ln>
        </p:spPr>
      </p:sp>
      <p:sp>
        <p:nvSpPr>
          <p:cNvPr id="4" name="Shape 2"/>
          <p:cNvSpPr/>
          <p:nvPr/>
        </p:nvSpPr>
        <p:spPr>
          <a:xfrm>
            <a:off x="814864" y="2124670"/>
            <a:ext cx="91440" cy="5015032"/>
          </a:xfrm>
          <a:prstGeom prst="roundRect">
            <a:avLst>
              <a:gd name="adj" fmla="val 96208"/>
            </a:avLst>
          </a:prstGeom>
          <a:solidFill>
            <a:srgbClr val="BE49DF"/>
          </a:solidFill>
          <a:ln/>
        </p:spPr>
      </p:sp>
      <p:sp>
        <p:nvSpPr>
          <p:cNvPr id="5" name="Text 3"/>
          <p:cNvSpPr/>
          <p:nvPr/>
        </p:nvSpPr>
        <p:spPr>
          <a:xfrm>
            <a:off x="1138595" y="2356961"/>
            <a:ext cx="3645456" cy="739378"/>
          </a:xfrm>
          <a:prstGeom prst="rect">
            <a:avLst/>
          </a:prstGeom>
          <a:noFill/>
          <a:ln/>
        </p:spPr>
        <p:txBody>
          <a:bodyPr wrap="square" lIns="0" tIns="0" rIns="0" bIns="0" rtlCol="0" anchor="t"/>
          <a:lstStyle/>
          <a:p>
            <a:pPr marL="0" indent="0" algn="l">
              <a:lnSpc>
                <a:spcPts val="2900"/>
              </a:lnSpc>
              <a:buNone/>
            </a:pPr>
            <a:r>
              <a:rPr lang="en-US" sz="2300" dirty="0">
                <a:solidFill>
                  <a:srgbClr val="272525"/>
                </a:solidFill>
                <a:latin typeface="Source Serif 4 Semi Bold" pitchFamily="34" charset="0"/>
                <a:ea typeface="Source Serif 4 Semi Bold" pitchFamily="34" charset="-122"/>
                <a:cs typeface="Source Serif 4 Semi Bold" pitchFamily="34" charset="-120"/>
              </a:rPr>
              <a:t>Rising Non-Performing Assets (NPAs)</a:t>
            </a:r>
            <a:endParaRPr lang="en-US" sz="2300" dirty="0"/>
          </a:p>
        </p:txBody>
      </p:sp>
      <p:sp>
        <p:nvSpPr>
          <p:cNvPr id="6" name="Text 4"/>
          <p:cNvSpPr/>
          <p:nvPr/>
        </p:nvSpPr>
        <p:spPr>
          <a:xfrm>
            <a:off x="1138595" y="3221950"/>
            <a:ext cx="3645456" cy="3015377"/>
          </a:xfrm>
          <a:prstGeom prst="rect">
            <a:avLst/>
          </a:prstGeom>
          <a:noFill/>
          <a:ln/>
        </p:spPr>
        <p:txBody>
          <a:bodyPr wrap="square" lIns="0" tIns="0" rIns="0" bIns="0" rtlCol="0" anchor="t"/>
          <a:lstStyle/>
          <a:p>
            <a:pPr marL="0" indent="0" algn="l">
              <a:lnSpc>
                <a:spcPts val="2600"/>
              </a:lnSpc>
              <a:buNone/>
            </a:pPr>
            <a:r>
              <a:rPr lang="en-US" sz="1600" dirty="0">
                <a:solidFill>
                  <a:srgbClr val="272525"/>
                </a:solidFill>
                <a:latin typeface="Source Sans 3" pitchFamily="34" charset="0"/>
                <a:ea typeface="Source Sans 3" pitchFamily="34" charset="-122"/>
                <a:cs typeface="Source Sans 3" pitchFamily="34" charset="-120"/>
              </a:rPr>
              <a:t>The banking sector today faces an escalating crisis of Non-Performing Assets (NPAs). These are loans where the borrower has failed to make scheduled payments for a specified period, often 90 days, impacting the financial health and stability of institutions. The sheer volume of NPAs strains capital reserves and limits lending capacity.</a:t>
            </a:r>
            <a:endParaRPr lang="en-US" sz="1600" dirty="0"/>
          </a:p>
        </p:txBody>
      </p:sp>
      <p:sp>
        <p:nvSpPr>
          <p:cNvPr id="7" name="Shape 5"/>
          <p:cNvSpPr/>
          <p:nvPr/>
        </p:nvSpPr>
        <p:spPr>
          <a:xfrm>
            <a:off x="5225772" y="2124670"/>
            <a:ext cx="4178737" cy="5015032"/>
          </a:xfrm>
          <a:prstGeom prst="roundRect">
            <a:avLst>
              <a:gd name="adj" fmla="val 2626"/>
            </a:avLst>
          </a:prstGeom>
          <a:solidFill>
            <a:srgbClr val="FFFFFF">
              <a:alpha val="95000"/>
            </a:srgbClr>
          </a:solidFill>
          <a:ln w="22860">
            <a:solidFill>
              <a:srgbClr val="D6BADD"/>
            </a:solidFill>
            <a:prstDash val="solid"/>
          </a:ln>
        </p:spPr>
      </p:sp>
      <p:sp>
        <p:nvSpPr>
          <p:cNvPr id="8" name="Shape 6"/>
          <p:cNvSpPr/>
          <p:nvPr/>
        </p:nvSpPr>
        <p:spPr>
          <a:xfrm>
            <a:off x="5202912" y="2124670"/>
            <a:ext cx="91440" cy="5015032"/>
          </a:xfrm>
          <a:prstGeom prst="roundRect">
            <a:avLst>
              <a:gd name="adj" fmla="val 96208"/>
            </a:avLst>
          </a:prstGeom>
          <a:solidFill>
            <a:srgbClr val="BE49DF"/>
          </a:solidFill>
          <a:ln/>
        </p:spPr>
      </p:sp>
      <p:sp>
        <p:nvSpPr>
          <p:cNvPr id="9" name="Text 7"/>
          <p:cNvSpPr/>
          <p:nvPr/>
        </p:nvSpPr>
        <p:spPr>
          <a:xfrm>
            <a:off x="5526643" y="2356961"/>
            <a:ext cx="3645575" cy="739378"/>
          </a:xfrm>
          <a:prstGeom prst="rect">
            <a:avLst/>
          </a:prstGeom>
          <a:noFill/>
          <a:ln/>
        </p:spPr>
        <p:txBody>
          <a:bodyPr wrap="square" lIns="0" tIns="0" rIns="0" bIns="0" rtlCol="0" anchor="t"/>
          <a:lstStyle/>
          <a:p>
            <a:pPr marL="0" indent="0" algn="l">
              <a:lnSpc>
                <a:spcPts val="2900"/>
              </a:lnSpc>
              <a:buNone/>
            </a:pPr>
            <a:r>
              <a:rPr lang="en-US" sz="2300" dirty="0">
                <a:solidFill>
                  <a:srgbClr val="272525"/>
                </a:solidFill>
                <a:latin typeface="Source Serif 4 Semi Bold" pitchFamily="34" charset="0"/>
                <a:ea typeface="Source Serif 4 Semi Bold" pitchFamily="34" charset="-122"/>
                <a:cs typeface="Source Serif 4 Semi Bold" pitchFamily="34" charset="-120"/>
              </a:rPr>
              <a:t>"One-Size-Fits-All" Inefficiency</a:t>
            </a:r>
            <a:endParaRPr lang="en-US" sz="2300" dirty="0"/>
          </a:p>
        </p:txBody>
      </p:sp>
      <p:sp>
        <p:nvSpPr>
          <p:cNvPr id="10" name="Text 8"/>
          <p:cNvSpPr/>
          <p:nvPr/>
        </p:nvSpPr>
        <p:spPr>
          <a:xfrm>
            <a:off x="5526643" y="3221950"/>
            <a:ext cx="3645575" cy="3685461"/>
          </a:xfrm>
          <a:prstGeom prst="rect">
            <a:avLst/>
          </a:prstGeom>
          <a:noFill/>
          <a:ln/>
        </p:spPr>
        <p:txBody>
          <a:bodyPr wrap="square" lIns="0" tIns="0" rIns="0" bIns="0" rtlCol="0" anchor="t"/>
          <a:lstStyle/>
          <a:p>
            <a:pPr marL="0" indent="0" algn="l">
              <a:lnSpc>
                <a:spcPts val="2600"/>
              </a:lnSpc>
              <a:buNone/>
            </a:pPr>
            <a:r>
              <a:rPr lang="en-US" sz="1600" dirty="0">
                <a:solidFill>
                  <a:srgbClr val="272525"/>
                </a:solidFill>
                <a:latin typeface="Source Sans 3" pitchFamily="34" charset="0"/>
                <a:ea typeface="Source Sans 3" pitchFamily="34" charset="-122"/>
                <a:cs typeface="Source Sans 3" pitchFamily="34" charset="-120"/>
              </a:rPr>
              <a:t>Traditional debt recovery methods are notoriously inefficient, largely due to their generic, "one-size-fits-all" approach. They fail to differentiate between borrowers based on their unique circumstances, leading to misdirected efforts and suboptimal outcomes. This often results in alienating those who could pay with the right approach, while fruitlessly pursuing those with no intention or capacity to repay.</a:t>
            </a:r>
            <a:endParaRPr lang="en-US" sz="1600" dirty="0"/>
          </a:p>
        </p:txBody>
      </p:sp>
      <p:sp>
        <p:nvSpPr>
          <p:cNvPr id="11" name="Shape 9"/>
          <p:cNvSpPr/>
          <p:nvPr/>
        </p:nvSpPr>
        <p:spPr>
          <a:xfrm>
            <a:off x="9613940" y="2124670"/>
            <a:ext cx="4178737" cy="5015032"/>
          </a:xfrm>
          <a:prstGeom prst="roundRect">
            <a:avLst>
              <a:gd name="adj" fmla="val 2626"/>
            </a:avLst>
          </a:prstGeom>
          <a:solidFill>
            <a:srgbClr val="FFFFFF">
              <a:alpha val="95000"/>
            </a:srgbClr>
          </a:solidFill>
          <a:ln w="22860">
            <a:solidFill>
              <a:srgbClr val="D6BADD"/>
            </a:solidFill>
            <a:prstDash val="solid"/>
          </a:ln>
        </p:spPr>
      </p:sp>
      <p:sp>
        <p:nvSpPr>
          <p:cNvPr id="12" name="Shape 10"/>
          <p:cNvSpPr/>
          <p:nvPr/>
        </p:nvSpPr>
        <p:spPr>
          <a:xfrm>
            <a:off x="9591080" y="2124670"/>
            <a:ext cx="91440" cy="5015032"/>
          </a:xfrm>
          <a:prstGeom prst="roundRect">
            <a:avLst>
              <a:gd name="adj" fmla="val 96208"/>
            </a:avLst>
          </a:prstGeom>
          <a:solidFill>
            <a:srgbClr val="BE49DF"/>
          </a:solidFill>
          <a:ln/>
        </p:spPr>
      </p:sp>
      <p:sp>
        <p:nvSpPr>
          <p:cNvPr id="13" name="Text 11"/>
          <p:cNvSpPr/>
          <p:nvPr/>
        </p:nvSpPr>
        <p:spPr>
          <a:xfrm>
            <a:off x="9914811" y="2356961"/>
            <a:ext cx="3297198" cy="369689"/>
          </a:xfrm>
          <a:prstGeom prst="rect">
            <a:avLst/>
          </a:prstGeom>
          <a:noFill/>
          <a:ln/>
        </p:spPr>
        <p:txBody>
          <a:bodyPr wrap="none" lIns="0" tIns="0" rIns="0" bIns="0" rtlCol="0" anchor="t"/>
          <a:lstStyle/>
          <a:p>
            <a:pPr marL="0" indent="0" algn="l">
              <a:lnSpc>
                <a:spcPts val="2900"/>
              </a:lnSpc>
              <a:buNone/>
            </a:pPr>
            <a:r>
              <a:rPr lang="en-US" sz="2300" dirty="0">
                <a:solidFill>
                  <a:srgbClr val="272525"/>
                </a:solidFill>
                <a:latin typeface="Source Serif 4 Semi Bold" pitchFamily="34" charset="0"/>
                <a:ea typeface="Source Serif 4 Semi Bold" pitchFamily="34" charset="-122"/>
                <a:cs typeface="Source Serif 4 Semi Bold" pitchFamily="34" charset="-120"/>
              </a:rPr>
              <a:t>High Operational Costs</a:t>
            </a:r>
            <a:endParaRPr lang="en-US" sz="2300" dirty="0"/>
          </a:p>
        </p:txBody>
      </p:sp>
      <p:sp>
        <p:nvSpPr>
          <p:cNvPr id="14" name="Text 12"/>
          <p:cNvSpPr/>
          <p:nvPr/>
        </p:nvSpPr>
        <p:spPr>
          <a:xfrm>
            <a:off x="9914811" y="2852261"/>
            <a:ext cx="3645575" cy="3685461"/>
          </a:xfrm>
          <a:prstGeom prst="rect">
            <a:avLst/>
          </a:prstGeom>
          <a:noFill/>
          <a:ln/>
        </p:spPr>
        <p:txBody>
          <a:bodyPr wrap="square" lIns="0" tIns="0" rIns="0" bIns="0" rtlCol="0" anchor="t"/>
          <a:lstStyle/>
          <a:p>
            <a:pPr marL="0" indent="0" algn="l">
              <a:lnSpc>
                <a:spcPts val="2600"/>
              </a:lnSpc>
              <a:buNone/>
            </a:pPr>
            <a:r>
              <a:rPr lang="en-US" sz="1600" dirty="0">
                <a:solidFill>
                  <a:srgbClr val="272525"/>
                </a:solidFill>
                <a:latin typeface="Source Sans 3" pitchFamily="34" charset="0"/>
                <a:ea typeface="Source Sans 3" pitchFamily="34" charset="-122"/>
                <a:cs typeface="Source Sans 3" pitchFamily="34" charset="-120"/>
              </a:rPr>
              <a:t>Manual follow-ups, extensive human intervention, and the administrative burden associated with conventional recovery processes incur significant operational costs. These expenses often eat into potential recovery amounts, further diminishing profitability. The lack of automation leads to slower resolution times and increased resource allocation, making the entire process cumbersome and expensive.</a:t>
            </a:r>
            <a:endParaRPr lang="en-US" sz="16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837724" y="1196578"/>
            <a:ext cx="12954952" cy="1231821"/>
          </a:xfrm>
          <a:prstGeom prst="rect">
            <a:avLst/>
          </a:prstGeom>
          <a:noFill/>
          <a:ln/>
        </p:spPr>
        <p:txBody>
          <a:bodyPr wrap="square" lIns="0" tIns="0" rIns="0" bIns="0" rtlCol="0" anchor="t"/>
          <a:lstStyle/>
          <a:p>
            <a:pPr marL="0" indent="0" algn="l">
              <a:lnSpc>
                <a:spcPts val="4850"/>
              </a:lnSpc>
              <a:buNone/>
            </a:pPr>
            <a:r>
              <a:rPr lang="en-US" sz="3850" dirty="0">
                <a:solidFill>
                  <a:srgbClr val="000000"/>
                </a:solidFill>
                <a:latin typeface="Source Serif 4 Semi Bold" pitchFamily="34" charset="0"/>
                <a:ea typeface="Source Serif 4 Semi Bold" pitchFamily="34" charset="-122"/>
                <a:cs typeface="Source Serif 4 Semi Bold" pitchFamily="34" charset="-120"/>
              </a:rPr>
              <a:t>Introducing CreditPathAI: The Intelligent Recovery Solution</a:t>
            </a:r>
            <a:endParaRPr lang="en-US" sz="3850" dirty="0"/>
          </a:p>
        </p:txBody>
      </p:sp>
      <p:sp>
        <p:nvSpPr>
          <p:cNvPr id="3" name="Text 1"/>
          <p:cNvSpPr/>
          <p:nvPr/>
        </p:nvSpPr>
        <p:spPr>
          <a:xfrm>
            <a:off x="837724" y="2847261"/>
            <a:ext cx="209431" cy="261818"/>
          </a:xfrm>
          <a:prstGeom prst="rect">
            <a:avLst/>
          </a:prstGeom>
          <a:noFill/>
          <a:ln/>
        </p:spPr>
        <p:txBody>
          <a:bodyPr wrap="none" lIns="0" tIns="0" rIns="0" bIns="0" rtlCol="0" anchor="t"/>
          <a:lstStyle/>
          <a:p>
            <a:pPr marL="0" indent="0" algn="l">
              <a:lnSpc>
                <a:spcPts val="2600"/>
              </a:lnSpc>
              <a:buNone/>
            </a:pPr>
            <a:r>
              <a:rPr lang="en-US" sz="1600" dirty="0">
                <a:solidFill>
                  <a:srgbClr val="272525"/>
                </a:solidFill>
                <a:latin typeface="Source Serif 4 Light" pitchFamily="34" charset="0"/>
                <a:ea typeface="Source Serif 4 Light" pitchFamily="34" charset="-122"/>
                <a:cs typeface="Source Serif 4 Light" pitchFamily="34" charset="-120"/>
              </a:rPr>
              <a:t>01</a:t>
            </a:r>
            <a:endParaRPr lang="en-US" sz="1600" dirty="0"/>
          </a:p>
        </p:txBody>
      </p:sp>
      <p:sp>
        <p:nvSpPr>
          <p:cNvPr id="4" name="Shape 2"/>
          <p:cNvSpPr/>
          <p:nvPr/>
        </p:nvSpPr>
        <p:spPr>
          <a:xfrm>
            <a:off x="837724" y="3180278"/>
            <a:ext cx="4178618" cy="22860"/>
          </a:xfrm>
          <a:prstGeom prst="rect">
            <a:avLst/>
          </a:prstGeom>
          <a:solidFill>
            <a:srgbClr val="BE49DF"/>
          </a:solidFill>
          <a:ln/>
        </p:spPr>
      </p:sp>
      <p:sp>
        <p:nvSpPr>
          <p:cNvPr id="5" name="Text 3"/>
          <p:cNvSpPr/>
          <p:nvPr/>
        </p:nvSpPr>
        <p:spPr>
          <a:xfrm>
            <a:off x="837724" y="3330654"/>
            <a:ext cx="3091220" cy="369689"/>
          </a:xfrm>
          <a:prstGeom prst="rect">
            <a:avLst/>
          </a:prstGeom>
          <a:noFill/>
          <a:ln/>
        </p:spPr>
        <p:txBody>
          <a:bodyPr wrap="none" lIns="0" tIns="0" rIns="0" bIns="0" rtlCol="0" anchor="t"/>
          <a:lstStyle/>
          <a:p>
            <a:pPr marL="0" indent="0" algn="l">
              <a:lnSpc>
                <a:spcPts val="2900"/>
              </a:lnSpc>
              <a:buNone/>
            </a:pPr>
            <a:r>
              <a:rPr lang="en-US" sz="2300" dirty="0">
                <a:solidFill>
                  <a:srgbClr val="272525"/>
                </a:solidFill>
                <a:latin typeface="Source Serif 4 Semi Bold" pitchFamily="34" charset="0"/>
                <a:ea typeface="Source Serif 4 Semi Bold" pitchFamily="34" charset="-122"/>
                <a:cs typeface="Source Serif 4 Semi Bold" pitchFamily="34" charset="-120"/>
              </a:rPr>
              <a:t>End-to-End AI System</a:t>
            </a:r>
            <a:endParaRPr lang="en-US" sz="2300" dirty="0"/>
          </a:p>
        </p:txBody>
      </p:sp>
      <p:sp>
        <p:nvSpPr>
          <p:cNvPr id="6" name="Text 4"/>
          <p:cNvSpPr/>
          <p:nvPr/>
        </p:nvSpPr>
        <p:spPr>
          <a:xfrm>
            <a:off x="837724" y="3825954"/>
            <a:ext cx="4178618" cy="2345293"/>
          </a:xfrm>
          <a:prstGeom prst="rect">
            <a:avLst/>
          </a:prstGeom>
          <a:noFill/>
          <a:ln/>
        </p:spPr>
        <p:txBody>
          <a:bodyPr wrap="square" lIns="0" tIns="0" rIns="0" bIns="0" rtlCol="0" anchor="t"/>
          <a:lstStyle/>
          <a:p>
            <a:pPr marL="0" indent="0" algn="l">
              <a:lnSpc>
                <a:spcPts val="2600"/>
              </a:lnSpc>
              <a:buNone/>
            </a:pPr>
            <a:r>
              <a:rPr lang="en-US" sz="1600" dirty="0">
                <a:solidFill>
                  <a:srgbClr val="272525"/>
                </a:solidFill>
                <a:latin typeface="Source Sans 3" pitchFamily="34" charset="0"/>
                <a:ea typeface="Source Sans 3" pitchFamily="34" charset="-122"/>
                <a:cs typeface="Source Sans 3" pitchFamily="34" charset="-120"/>
              </a:rPr>
              <a:t>CreditPathAI is an advanced, end-to-end artificial intelligence system meticulously designed to predict the likelihood of loan recovery. By leveraging sophisticated algorithms and vast datasets, it moves beyond guesswork, offering a data-driven foresight into each loan's recoverability.</a:t>
            </a:r>
            <a:endParaRPr lang="en-US" sz="1600" dirty="0"/>
          </a:p>
        </p:txBody>
      </p:sp>
      <p:sp>
        <p:nvSpPr>
          <p:cNvPr id="7" name="Text 5"/>
          <p:cNvSpPr/>
          <p:nvPr/>
        </p:nvSpPr>
        <p:spPr>
          <a:xfrm>
            <a:off x="5225772" y="2847261"/>
            <a:ext cx="209431" cy="261818"/>
          </a:xfrm>
          <a:prstGeom prst="rect">
            <a:avLst/>
          </a:prstGeom>
          <a:noFill/>
          <a:ln/>
        </p:spPr>
        <p:txBody>
          <a:bodyPr wrap="none" lIns="0" tIns="0" rIns="0" bIns="0" rtlCol="0" anchor="t"/>
          <a:lstStyle/>
          <a:p>
            <a:pPr marL="0" indent="0" algn="l">
              <a:lnSpc>
                <a:spcPts val="2600"/>
              </a:lnSpc>
              <a:buNone/>
            </a:pPr>
            <a:r>
              <a:rPr lang="en-US" sz="1600" dirty="0">
                <a:solidFill>
                  <a:srgbClr val="272525"/>
                </a:solidFill>
                <a:latin typeface="Source Serif 4 Light" pitchFamily="34" charset="0"/>
                <a:ea typeface="Source Serif 4 Light" pitchFamily="34" charset="-122"/>
                <a:cs typeface="Source Serif 4 Light" pitchFamily="34" charset="-120"/>
              </a:rPr>
              <a:t>02</a:t>
            </a:r>
            <a:endParaRPr lang="en-US" sz="1600" dirty="0"/>
          </a:p>
        </p:txBody>
      </p:sp>
      <p:sp>
        <p:nvSpPr>
          <p:cNvPr id="8" name="Shape 6"/>
          <p:cNvSpPr/>
          <p:nvPr/>
        </p:nvSpPr>
        <p:spPr>
          <a:xfrm>
            <a:off x="5225772" y="3180278"/>
            <a:ext cx="4178737" cy="22860"/>
          </a:xfrm>
          <a:prstGeom prst="rect">
            <a:avLst/>
          </a:prstGeom>
          <a:solidFill>
            <a:srgbClr val="BE49DF"/>
          </a:solidFill>
          <a:ln/>
        </p:spPr>
      </p:sp>
      <p:sp>
        <p:nvSpPr>
          <p:cNvPr id="9" name="Text 7"/>
          <p:cNvSpPr/>
          <p:nvPr/>
        </p:nvSpPr>
        <p:spPr>
          <a:xfrm>
            <a:off x="5225772" y="3330654"/>
            <a:ext cx="4178737" cy="739378"/>
          </a:xfrm>
          <a:prstGeom prst="rect">
            <a:avLst/>
          </a:prstGeom>
          <a:noFill/>
          <a:ln/>
        </p:spPr>
        <p:txBody>
          <a:bodyPr wrap="square" lIns="0" tIns="0" rIns="0" bIns="0" rtlCol="0" anchor="t"/>
          <a:lstStyle/>
          <a:p>
            <a:pPr marL="0" indent="0" algn="l">
              <a:lnSpc>
                <a:spcPts val="2900"/>
              </a:lnSpc>
              <a:buNone/>
            </a:pPr>
            <a:r>
              <a:rPr lang="en-US" sz="2300" dirty="0">
                <a:solidFill>
                  <a:srgbClr val="272525"/>
                </a:solidFill>
                <a:latin typeface="Source Serif 4 Semi Bold" pitchFamily="34" charset="0"/>
                <a:ea typeface="Source Serif 4 Semi Bold" pitchFamily="34" charset="-122"/>
                <a:cs typeface="Source Serif 4 Semi Bold" pitchFamily="34" charset="-120"/>
              </a:rPr>
              <a:t>Behavioural Debtor Segmentation</a:t>
            </a:r>
            <a:endParaRPr lang="en-US" sz="2300" dirty="0"/>
          </a:p>
        </p:txBody>
      </p:sp>
      <p:sp>
        <p:nvSpPr>
          <p:cNvPr id="10" name="Text 8"/>
          <p:cNvSpPr/>
          <p:nvPr/>
        </p:nvSpPr>
        <p:spPr>
          <a:xfrm>
            <a:off x="5225772" y="4195643"/>
            <a:ext cx="4178737" cy="2680335"/>
          </a:xfrm>
          <a:prstGeom prst="rect">
            <a:avLst/>
          </a:prstGeom>
          <a:noFill/>
          <a:ln/>
        </p:spPr>
        <p:txBody>
          <a:bodyPr wrap="square" lIns="0" tIns="0" rIns="0" bIns="0" rtlCol="0" anchor="t"/>
          <a:lstStyle/>
          <a:p>
            <a:pPr marL="0" indent="0" algn="l">
              <a:lnSpc>
                <a:spcPts val="2600"/>
              </a:lnSpc>
              <a:buNone/>
            </a:pPr>
            <a:r>
              <a:rPr lang="en-US" sz="1600" dirty="0">
                <a:solidFill>
                  <a:srgbClr val="272525"/>
                </a:solidFill>
                <a:latin typeface="Source Sans 3" pitchFamily="34" charset="0"/>
                <a:ea typeface="Source Sans 3" pitchFamily="34" charset="-122"/>
                <a:cs typeface="Source Sans 3" pitchFamily="34" charset="-120"/>
              </a:rPr>
              <a:t>Our system intelligently segments debtors based on a comprehensive analysis of their behavioural data. This includes payment patterns, communication history, financial stability indicators, and other relevant attributes, allowing for a nuanced understanding of each debtor's profile and potential for repayment.</a:t>
            </a:r>
            <a:endParaRPr lang="en-US" sz="1600" dirty="0"/>
          </a:p>
        </p:txBody>
      </p:sp>
      <p:sp>
        <p:nvSpPr>
          <p:cNvPr id="11" name="Text 9"/>
          <p:cNvSpPr/>
          <p:nvPr/>
        </p:nvSpPr>
        <p:spPr>
          <a:xfrm>
            <a:off x="9613940" y="2847261"/>
            <a:ext cx="209431" cy="261818"/>
          </a:xfrm>
          <a:prstGeom prst="rect">
            <a:avLst/>
          </a:prstGeom>
          <a:noFill/>
          <a:ln/>
        </p:spPr>
        <p:txBody>
          <a:bodyPr wrap="none" lIns="0" tIns="0" rIns="0" bIns="0" rtlCol="0" anchor="t"/>
          <a:lstStyle/>
          <a:p>
            <a:pPr marL="0" indent="0" algn="l">
              <a:lnSpc>
                <a:spcPts val="2600"/>
              </a:lnSpc>
              <a:buNone/>
            </a:pPr>
            <a:r>
              <a:rPr lang="en-US" sz="1600" dirty="0">
                <a:solidFill>
                  <a:srgbClr val="272525"/>
                </a:solidFill>
                <a:latin typeface="Source Serif 4 Light" pitchFamily="34" charset="0"/>
                <a:ea typeface="Source Serif 4 Light" pitchFamily="34" charset="-122"/>
                <a:cs typeface="Source Serif 4 Light" pitchFamily="34" charset="-120"/>
              </a:rPr>
              <a:t>03</a:t>
            </a:r>
            <a:endParaRPr lang="en-US" sz="1600" dirty="0"/>
          </a:p>
        </p:txBody>
      </p:sp>
      <p:sp>
        <p:nvSpPr>
          <p:cNvPr id="12" name="Shape 10"/>
          <p:cNvSpPr/>
          <p:nvPr/>
        </p:nvSpPr>
        <p:spPr>
          <a:xfrm>
            <a:off x="9613940" y="3180278"/>
            <a:ext cx="4178737" cy="22860"/>
          </a:xfrm>
          <a:prstGeom prst="rect">
            <a:avLst/>
          </a:prstGeom>
          <a:solidFill>
            <a:srgbClr val="BE49DF"/>
          </a:solidFill>
          <a:ln/>
        </p:spPr>
      </p:sp>
      <p:sp>
        <p:nvSpPr>
          <p:cNvPr id="13" name="Text 11"/>
          <p:cNvSpPr/>
          <p:nvPr/>
        </p:nvSpPr>
        <p:spPr>
          <a:xfrm>
            <a:off x="9613940" y="3330654"/>
            <a:ext cx="4178737" cy="739378"/>
          </a:xfrm>
          <a:prstGeom prst="rect">
            <a:avLst/>
          </a:prstGeom>
          <a:noFill/>
          <a:ln/>
        </p:spPr>
        <p:txBody>
          <a:bodyPr wrap="square" lIns="0" tIns="0" rIns="0" bIns="0" rtlCol="0" anchor="t"/>
          <a:lstStyle/>
          <a:p>
            <a:pPr marL="0" indent="0" algn="l">
              <a:lnSpc>
                <a:spcPts val="2900"/>
              </a:lnSpc>
              <a:buNone/>
            </a:pPr>
            <a:r>
              <a:rPr lang="en-US" sz="2300" dirty="0">
                <a:solidFill>
                  <a:srgbClr val="272525"/>
                </a:solidFill>
                <a:latin typeface="Source Serif 4 Semi Bold" pitchFamily="34" charset="0"/>
                <a:ea typeface="Source Serif 4 Semi Bold" pitchFamily="34" charset="-122"/>
                <a:cs typeface="Source Serif 4 Semi Bold" pitchFamily="34" charset="-120"/>
              </a:rPr>
              <a:t>Automated, Personalised Recovery Paths</a:t>
            </a:r>
            <a:endParaRPr lang="en-US" sz="2300" dirty="0"/>
          </a:p>
        </p:txBody>
      </p:sp>
      <p:sp>
        <p:nvSpPr>
          <p:cNvPr id="14" name="Text 12"/>
          <p:cNvSpPr/>
          <p:nvPr/>
        </p:nvSpPr>
        <p:spPr>
          <a:xfrm>
            <a:off x="9613940" y="4195643"/>
            <a:ext cx="4178737" cy="2680335"/>
          </a:xfrm>
          <a:prstGeom prst="rect">
            <a:avLst/>
          </a:prstGeom>
          <a:noFill/>
          <a:ln/>
        </p:spPr>
        <p:txBody>
          <a:bodyPr wrap="square" lIns="0" tIns="0" rIns="0" bIns="0" rtlCol="0" anchor="t"/>
          <a:lstStyle/>
          <a:p>
            <a:pPr marL="0" indent="0" algn="l">
              <a:lnSpc>
                <a:spcPts val="2600"/>
              </a:lnSpc>
              <a:buNone/>
            </a:pPr>
            <a:r>
              <a:rPr lang="en-US" sz="1600" dirty="0">
                <a:solidFill>
                  <a:srgbClr val="272525"/>
                </a:solidFill>
                <a:latin typeface="Source Sans 3" pitchFamily="34" charset="0"/>
                <a:ea typeface="Source Sans 3" pitchFamily="34" charset="-122"/>
                <a:cs typeface="Source Sans 3" pitchFamily="34" charset="-120"/>
              </a:rPr>
              <a:t>CreditPathAI automates and personalises recovery paths, moving away from generic strategies. Based on the segmentation, it tailors the approach for each debtor, suggesting the most effective communication channels and recovery actions. This maximises the Return on Investment (ROI) by optimising resource allocation and improving recovery rates.</a:t>
            </a:r>
            <a:endParaRPr lang="en-US" sz="16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837724" y="662345"/>
            <a:ext cx="10269974" cy="615910"/>
          </a:xfrm>
          <a:prstGeom prst="rect">
            <a:avLst/>
          </a:prstGeom>
          <a:noFill/>
          <a:ln/>
        </p:spPr>
        <p:txBody>
          <a:bodyPr wrap="none" lIns="0" tIns="0" rIns="0" bIns="0" rtlCol="0" anchor="t"/>
          <a:lstStyle/>
          <a:p>
            <a:pPr marL="0" indent="0" algn="l">
              <a:lnSpc>
                <a:spcPts val="4850"/>
              </a:lnSpc>
              <a:buNone/>
            </a:pPr>
            <a:r>
              <a:rPr lang="en-US" sz="3850" dirty="0">
                <a:solidFill>
                  <a:srgbClr val="000000"/>
                </a:solidFill>
                <a:latin typeface="Source Serif 4 Semi Bold" pitchFamily="34" charset="0"/>
                <a:ea typeface="Source Serif 4 Semi Bold" pitchFamily="34" charset="-122"/>
                <a:cs typeface="Source Serif 4 Semi Bold" pitchFamily="34" charset="-120"/>
              </a:rPr>
              <a:t>Key Features: Empowering Smart Recovery</a:t>
            </a:r>
            <a:endParaRPr lang="en-US" sz="3850" dirty="0"/>
          </a:p>
        </p:txBody>
      </p:sp>
      <p:sp>
        <p:nvSpPr>
          <p:cNvPr id="4" name="Text 1"/>
          <p:cNvSpPr/>
          <p:nvPr/>
        </p:nvSpPr>
        <p:spPr>
          <a:xfrm>
            <a:off x="837724" y="2587228"/>
            <a:ext cx="2957036" cy="369689"/>
          </a:xfrm>
          <a:prstGeom prst="rect">
            <a:avLst/>
          </a:prstGeom>
          <a:noFill/>
          <a:ln/>
        </p:spPr>
        <p:txBody>
          <a:bodyPr wrap="none" lIns="0" tIns="0" rIns="0" bIns="0" rtlCol="0" anchor="t"/>
          <a:lstStyle/>
          <a:p>
            <a:pPr marL="0" indent="0" algn="l">
              <a:lnSpc>
                <a:spcPts val="2900"/>
              </a:lnSpc>
              <a:buNone/>
            </a:pPr>
            <a:r>
              <a:rPr lang="en-US" sz="2300" dirty="0">
                <a:solidFill>
                  <a:srgbClr val="272525"/>
                </a:solidFill>
                <a:latin typeface="Source Serif 4 Semi Bold" pitchFamily="34" charset="0"/>
                <a:ea typeface="Source Serif 4 Semi Bold" pitchFamily="34" charset="-122"/>
                <a:cs typeface="Source Serif 4 Semi Bold" pitchFamily="34" charset="-120"/>
              </a:rPr>
              <a:t>Predictive Scoring</a:t>
            </a:r>
            <a:endParaRPr lang="en-US" sz="2300" dirty="0"/>
          </a:p>
        </p:txBody>
      </p:sp>
      <p:sp>
        <p:nvSpPr>
          <p:cNvPr id="5" name="Text 2"/>
          <p:cNvSpPr/>
          <p:nvPr/>
        </p:nvSpPr>
        <p:spPr>
          <a:xfrm>
            <a:off x="837724" y="3082528"/>
            <a:ext cx="6346508" cy="1340168"/>
          </a:xfrm>
          <a:prstGeom prst="rect">
            <a:avLst/>
          </a:prstGeom>
          <a:noFill/>
          <a:ln/>
        </p:spPr>
        <p:txBody>
          <a:bodyPr wrap="square" lIns="0" tIns="0" rIns="0" bIns="0" rtlCol="0" anchor="t"/>
          <a:lstStyle/>
          <a:p>
            <a:pPr marL="0" indent="0" algn="l">
              <a:lnSpc>
                <a:spcPts val="2600"/>
              </a:lnSpc>
              <a:buNone/>
            </a:pPr>
            <a:r>
              <a:rPr lang="en-US" sz="1600" dirty="0">
                <a:solidFill>
                  <a:srgbClr val="272525"/>
                </a:solidFill>
                <a:latin typeface="Source Sans 3" pitchFamily="34" charset="0"/>
                <a:ea typeface="Source Sans 3" pitchFamily="34" charset="-122"/>
                <a:cs typeface="Source Sans 3" pitchFamily="34" charset="-120"/>
              </a:rPr>
              <a:t>Our AI models rigorously rank debtors based on their "Collectability" score. This score, derived from a multitude of factors, indicates the probability of successful recovery, allowing institutions to prioritise efforts where they are most likely to yield results.</a:t>
            </a:r>
            <a:endParaRPr lang="en-US" sz="1600" dirty="0"/>
          </a:p>
        </p:txBody>
      </p:sp>
      <p:sp>
        <p:nvSpPr>
          <p:cNvPr id="7" name="Text 3"/>
          <p:cNvSpPr/>
          <p:nvPr/>
        </p:nvSpPr>
        <p:spPr>
          <a:xfrm>
            <a:off x="7446050" y="2587228"/>
            <a:ext cx="2957036" cy="369689"/>
          </a:xfrm>
          <a:prstGeom prst="rect">
            <a:avLst/>
          </a:prstGeom>
          <a:noFill/>
          <a:ln/>
        </p:spPr>
        <p:txBody>
          <a:bodyPr wrap="none" lIns="0" tIns="0" rIns="0" bIns="0" rtlCol="0" anchor="t"/>
          <a:lstStyle/>
          <a:p>
            <a:pPr marL="0" indent="0" algn="l">
              <a:lnSpc>
                <a:spcPts val="2900"/>
              </a:lnSpc>
              <a:buNone/>
            </a:pPr>
            <a:r>
              <a:rPr lang="en-US" sz="2300" dirty="0">
                <a:solidFill>
                  <a:srgbClr val="272525"/>
                </a:solidFill>
                <a:latin typeface="Source Serif 4 Semi Bold" pitchFamily="34" charset="0"/>
                <a:ea typeface="Source Serif 4 Semi Bold" pitchFamily="34" charset="-122"/>
                <a:cs typeface="Source Serif 4 Semi Bold" pitchFamily="34" charset="-120"/>
              </a:rPr>
              <a:t>Risk Segmentation</a:t>
            </a:r>
            <a:endParaRPr lang="en-US" sz="2300" dirty="0"/>
          </a:p>
        </p:txBody>
      </p:sp>
      <p:sp>
        <p:nvSpPr>
          <p:cNvPr id="8" name="Text 4"/>
          <p:cNvSpPr/>
          <p:nvPr/>
        </p:nvSpPr>
        <p:spPr>
          <a:xfrm>
            <a:off x="7446050" y="3082528"/>
            <a:ext cx="6346627" cy="1340168"/>
          </a:xfrm>
          <a:prstGeom prst="rect">
            <a:avLst/>
          </a:prstGeom>
          <a:noFill/>
          <a:ln/>
        </p:spPr>
        <p:txBody>
          <a:bodyPr wrap="square" lIns="0" tIns="0" rIns="0" bIns="0" rtlCol="0" anchor="t"/>
          <a:lstStyle/>
          <a:p>
            <a:pPr marL="0" indent="0" algn="l">
              <a:lnSpc>
                <a:spcPts val="2600"/>
              </a:lnSpc>
              <a:buNone/>
            </a:pPr>
            <a:r>
              <a:rPr lang="en-US" sz="1600" dirty="0">
                <a:solidFill>
                  <a:srgbClr val="272525"/>
                </a:solidFill>
                <a:latin typeface="Source Sans 3" pitchFamily="34" charset="0"/>
                <a:ea typeface="Source Sans 3" pitchFamily="34" charset="-122"/>
                <a:cs typeface="Source Sans 3" pitchFamily="34" charset="-120"/>
              </a:rPr>
              <a:t>CreditPathAI categorises users into distinct risk segments: Low, Medium, and High. This precise segmentation is crucial for applying appropriate recovery strategies, ensuring that sensitive cases receive tailored attention while straightforward cases are handled efficiently.</a:t>
            </a:r>
            <a:endParaRPr lang="en-US" sz="1600" dirty="0"/>
          </a:p>
        </p:txBody>
      </p:sp>
      <p:sp>
        <p:nvSpPr>
          <p:cNvPr id="10" name="Text 5"/>
          <p:cNvSpPr/>
          <p:nvPr/>
        </p:nvSpPr>
        <p:spPr>
          <a:xfrm>
            <a:off x="837724" y="5731669"/>
            <a:ext cx="3611761" cy="369689"/>
          </a:xfrm>
          <a:prstGeom prst="rect">
            <a:avLst/>
          </a:prstGeom>
          <a:noFill/>
          <a:ln/>
        </p:spPr>
        <p:txBody>
          <a:bodyPr wrap="none" lIns="0" tIns="0" rIns="0" bIns="0" rtlCol="0" anchor="t"/>
          <a:lstStyle/>
          <a:p>
            <a:pPr marL="0" indent="0" algn="l">
              <a:lnSpc>
                <a:spcPts val="2900"/>
              </a:lnSpc>
              <a:buNone/>
            </a:pPr>
            <a:r>
              <a:rPr lang="en-US" sz="2300" dirty="0">
                <a:solidFill>
                  <a:srgbClr val="272525"/>
                </a:solidFill>
                <a:latin typeface="Source Serif 4 Semi Bold" pitchFamily="34" charset="0"/>
                <a:ea typeface="Source Serif 4 Semi Bold" pitchFamily="34" charset="-122"/>
                <a:cs typeface="Source Serif 4 Semi Bold" pitchFamily="34" charset="-120"/>
              </a:rPr>
              <a:t>Dynamic Strategy Engine</a:t>
            </a:r>
            <a:endParaRPr lang="en-US" sz="2300" dirty="0"/>
          </a:p>
        </p:txBody>
      </p:sp>
      <p:sp>
        <p:nvSpPr>
          <p:cNvPr id="11" name="Text 6"/>
          <p:cNvSpPr/>
          <p:nvPr/>
        </p:nvSpPr>
        <p:spPr>
          <a:xfrm>
            <a:off x="837724" y="6226969"/>
            <a:ext cx="6346508" cy="1340168"/>
          </a:xfrm>
          <a:prstGeom prst="rect">
            <a:avLst/>
          </a:prstGeom>
          <a:noFill/>
          <a:ln/>
        </p:spPr>
        <p:txBody>
          <a:bodyPr wrap="square" lIns="0" tIns="0" rIns="0" bIns="0" rtlCol="0" anchor="t"/>
          <a:lstStyle/>
          <a:p>
            <a:pPr marL="0" indent="0" algn="l">
              <a:lnSpc>
                <a:spcPts val="2600"/>
              </a:lnSpc>
              <a:buNone/>
            </a:pPr>
            <a:r>
              <a:rPr lang="en-US" sz="1600" dirty="0">
                <a:solidFill>
                  <a:srgbClr val="272525"/>
                </a:solidFill>
                <a:latin typeface="Source Sans 3" pitchFamily="34" charset="0"/>
                <a:ea typeface="Source Sans 3" pitchFamily="34" charset="-122"/>
                <a:cs typeface="Source Sans 3" pitchFamily="34" charset="-120"/>
              </a:rPr>
              <a:t>The dynamic strategy engine suggests optimal recovery actions, such as SMS reminders, direct phone calls, or legal action, based on the debtor's profile and collectability score. This adaptive approach ensures that each interaction is impactful and aligned with the debtor's specific situation.</a:t>
            </a:r>
            <a:endParaRPr lang="en-US" sz="1600" dirty="0"/>
          </a:p>
        </p:txBody>
      </p:sp>
      <p:sp>
        <p:nvSpPr>
          <p:cNvPr id="13" name="Text 7"/>
          <p:cNvSpPr/>
          <p:nvPr/>
        </p:nvSpPr>
        <p:spPr>
          <a:xfrm>
            <a:off x="7446050" y="5731669"/>
            <a:ext cx="2999542" cy="369689"/>
          </a:xfrm>
          <a:prstGeom prst="rect">
            <a:avLst/>
          </a:prstGeom>
          <a:noFill/>
          <a:ln/>
        </p:spPr>
        <p:txBody>
          <a:bodyPr wrap="none" lIns="0" tIns="0" rIns="0" bIns="0" rtlCol="0" anchor="t"/>
          <a:lstStyle/>
          <a:p>
            <a:pPr marL="0" indent="0" algn="l">
              <a:lnSpc>
                <a:spcPts val="2900"/>
              </a:lnSpc>
              <a:buNone/>
            </a:pPr>
            <a:r>
              <a:rPr lang="en-US" sz="2300" dirty="0">
                <a:solidFill>
                  <a:srgbClr val="272525"/>
                </a:solidFill>
                <a:latin typeface="Source Serif 4 Semi Bold" pitchFamily="34" charset="0"/>
                <a:ea typeface="Source Serif 4 Semi Bold" pitchFamily="34" charset="-122"/>
                <a:cs typeface="Source Serif 4 Semi Bold" pitchFamily="34" charset="-120"/>
              </a:rPr>
              <a:t>Real-time Dashboard</a:t>
            </a:r>
            <a:endParaRPr lang="en-US" sz="2300" dirty="0"/>
          </a:p>
        </p:txBody>
      </p:sp>
      <p:sp>
        <p:nvSpPr>
          <p:cNvPr id="14" name="Text 8"/>
          <p:cNvSpPr/>
          <p:nvPr/>
        </p:nvSpPr>
        <p:spPr>
          <a:xfrm>
            <a:off x="7446050" y="6226969"/>
            <a:ext cx="6346627" cy="1340168"/>
          </a:xfrm>
          <a:prstGeom prst="rect">
            <a:avLst/>
          </a:prstGeom>
          <a:noFill/>
          <a:ln/>
        </p:spPr>
        <p:txBody>
          <a:bodyPr wrap="square" lIns="0" tIns="0" rIns="0" bIns="0" rtlCol="0" anchor="t"/>
          <a:lstStyle/>
          <a:p>
            <a:pPr marL="0" indent="0" algn="l">
              <a:lnSpc>
                <a:spcPts val="2600"/>
              </a:lnSpc>
              <a:buNone/>
            </a:pPr>
            <a:r>
              <a:rPr lang="en-US" sz="1600" dirty="0">
                <a:solidFill>
                  <a:srgbClr val="272525"/>
                </a:solidFill>
                <a:latin typeface="Source Sans 3" pitchFamily="34" charset="0"/>
                <a:ea typeface="Source Sans 3" pitchFamily="34" charset="-122"/>
                <a:cs typeface="Source Sans 3" pitchFamily="34" charset="-120"/>
              </a:rPr>
              <a:t>A real-time, interactive dashboard provides bank managers with an immediate overview of recovery rates, performance metrics, and actionable insights. This enables prompt decision-making, performance monitoring, and strategic adjustments to maximise efficiency.</a:t>
            </a:r>
            <a:endParaRPr lang="en-US" sz="16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1275040" y="629364"/>
            <a:ext cx="10909221" cy="522208"/>
          </a:xfrm>
          <a:prstGeom prst="rect">
            <a:avLst/>
          </a:prstGeom>
          <a:noFill/>
          <a:ln/>
        </p:spPr>
        <p:txBody>
          <a:bodyPr wrap="none" lIns="0" tIns="0" rIns="0" bIns="0" rtlCol="0" anchor="t"/>
          <a:lstStyle/>
          <a:p>
            <a:pPr marL="0" indent="0" algn="l">
              <a:lnSpc>
                <a:spcPts val="4100"/>
              </a:lnSpc>
              <a:buNone/>
            </a:pPr>
            <a:r>
              <a:rPr lang="en-US" sz="3250" dirty="0">
                <a:solidFill>
                  <a:srgbClr val="000000"/>
                </a:solidFill>
                <a:latin typeface="Source Serif 4 Semi Bold" pitchFamily="34" charset="0"/>
                <a:ea typeface="Source Serif 4 Semi Bold" pitchFamily="34" charset="-122"/>
                <a:cs typeface="Source Serif 4 Semi Bold" pitchFamily="34" charset="-120"/>
              </a:rPr>
              <a:t>Technical Architecture: The Backbone of CreditPathAI</a:t>
            </a:r>
            <a:endParaRPr lang="en-US" sz="3250" dirty="0"/>
          </a:p>
        </p:txBody>
      </p:sp>
      <p:pic>
        <p:nvPicPr>
          <p:cNvPr id="3" name="Image 0" descr="preencoded.png"/>
          <p:cNvPicPr>
            <a:picLocks noChangeAspect="1"/>
          </p:cNvPicPr>
          <p:nvPr/>
        </p:nvPicPr>
        <p:blipFill>
          <a:blip r:embed="rId3"/>
          <a:stretch>
            <a:fillRect/>
          </a:stretch>
        </p:blipFill>
        <p:spPr>
          <a:xfrm>
            <a:off x="1275040" y="1506617"/>
            <a:ext cx="6040041" cy="710208"/>
          </a:xfrm>
          <a:prstGeom prst="rect">
            <a:avLst/>
          </a:prstGeom>
        </p:spPr>
      </p:pic>
      <p:sp>
        <p:nvSpPr>
          <p:cNvPr id="4" name="Text 1"/>
          <p:cNvSpPr/>
          <p:nvPr/>
        </p:nvSpPr>
        <p:spPr>
          <a:xfrm>
            <a:off x="1452562" y="2394347"/>
            <a:ext cx="2506742" cy="313253"/>
          </a:xfrm>
          <a:prstGeom prst="rect">
            <a:avLst/>
          </a:prstGeom>
          <a:noFill/>
          <a:ln/>
        </p:spPr>
        <p:txBody>
          <a:bodyPr wrap="none" lIns="0" tIns="0" rIns="0" bIns="0" rtlCol="0" anchor="t"/>
          <a:lstStyle/>
          <a:p>
            <a:pPr marL="0" indent="0" algn="l">
              <a:lnSpc>
                <a:spcPts val="2450"/>
              </a:lnSpc>
              <a:buNone/>
            </a:pPr>
            <a:r>
              <a:rPr lang="en-US" sz="1950" dirty="0">
                <a:solidFill>
                  <a:srgbClr val="272525"/>
                </a:solidFill>
                <a:latin typeface="Source Serif 4 Semi Bold" pitchFamily="34" charset="0"/>
                <a:ea typeface="Source Serif 4 Semi Bold" pitchFamily="34" charset="-122"/>
                <a:cs typeface="Source Serif 4 Semi Bold" pitchFamily="34" charset="-120"/>
              </a:rPr>
              <a:t>Data Layer</a:t>
            </a:r>
            <a:endParaRPr lang="en-US" sz="1950" dirty="0"/>
          </a:p>
        </p:txBody>
      </p:sp>
      <p:sp>
        <p:nvSpPr>
          <p:cNvPr id="5" name="Text 2"/>
          <p:cNvSpPr/>
          <p:nvPr/>
        </p:nvSpPr>
        <p:spPr>
          <a:xfrm>
            <a:off x="1452562" y="2814042"/>
            <a:ext cx="5684996" cy="1419820"/>
          </a:xfrm>
          <a:prstGeom prst="rect">
            <a:avLst/>
          </a:prstGeom>
          <a:noFill/>
          <a:ln/>
        </p:spPr>
        <p:txBody>
          <a:bodyPr wrap="square" lIns="0" tIns="0" rIns="0" bIns="0" rtlCol="0" anchor="t"/>
          <a:lstStyle/>
          <a:p>
            <a:pPr marL="0" indent="0" algn="l">
              <a:lnSpc>
                <a:spcPts val="2200"/>
              </a:lnSpc>
              <a:buNone/>
            </a:pPr>
            <a:r>
              <a:rPr lang="en-US" sz="1350" dirty="0">
                <a:solidFill>
                  <a:srgbClr val="272525"/>
                </a:solidFill>
                <a:latin typeface="Source Sans 3" pitchFamily="34" charset="0"/>
                <a:ea typeface="Source Sans 3" pitchFamily="34" charset="-122"/>
                <a:cs typeface="Source Sans 3" pitchFamily="34" charset="-120"/>
              </a:rPr>
              <a:t>This foundational layer encompasses all raw data sources critical for the system. It primarily includes user demographics, detailed payment history, loan specifics, and any other relevant financial records. Data is ingested from various formats, such as CSV files and SQL databases, ensuring comprehensive input for the AI models.</a:t>
            </a:r>
            <a:endParaRPr lang="en-US" sz="1350" dirty="0"/>
          </a:p>
        </p:txBody>
      </p:sp>
      <p:pic>
        <p:nvPicPr>
          <p:cNvPr id="6" name="Image 1" descr="preencoded.png"/>
          <p:cNvPicPr>
            <a:picLocks noChangeAspect="1"/>
          </p:cNvPicPr>
          <p:nvPr/>
        </p:nvPicPr>
        <p:blipFill>
          <a:blip r:embed="rId4"/>
          <a:stretch>
            <a:fillRect/>
          </a:stretch>
        </p:blipFill>
        <p:spPr>
          <a:xfrm>
            <a:off x="7315081" y="1506617"/>
            <a:ext cx="6040160" cy="710208"/>
          </a:xfrm>
          <a:prstGeom prst="rect">
            <a:avLst/>
          </a:prstGeom>
        </p:spPr>
      </p:pic>
      <p:sp>
        <p:nvSpPr>
          <p:cNvPr id="7" name="Text 3"/>
          <p:cNvSpPr/>
          <p:nvPr/>
        </p:nvSpPr>
        <p:spPr>
          <a:xfrm>
            <a:off x="7492603" y="2394347"/>
            <a:ext cx="2506742" cy="313253"/>
          </a:xfrm>
          <a:prstGeom prst="rect">
            <a:avLst/>
          </a:prstGeom>
          <a:noFill/>
          <a:ln/>
        </p:spPr>
        <p:txBody>
          <a:bodyPr wrap="none" lIns="0" tIns="0" rIns="0" bIns="0" rtlCol="0" anchor="t"/>
          <a:lstStyle/>
          <a:p>
            <a:pPr marL="0" indent="0" algn="l">
              <a:lnSpc>
                <a:spcPts val="2450"/>
              </a:lnSpc>
              <a:buNone/>
            </a:pPr>
            <a:r>
              <a:rPr lang="en-US" sz="1950" dirty="0">
                <a:solidFill>
                  <a:srgbClr val="272525"/>
                </a:solidFill>
                <a:latin typeface="Source Serif 4 Semi Bold" pitchFamily="34" charset="0"/>
                <a:ea typeface="Source Serif 4 Semi Bold" pitchFamily="34" charset="-122"/>
                <a:cs typeface="Source Serif 4 Semi Bold" pitchFamily="34" charset="-120"/>
              </a:rPr>
              <a:t>Processing Layer</a:t>
            </a:r>
            <a:endParaRPr lang="en-US" sz="1950" dirty="0"/>
          </a:p>
        </p:txBody>
      </p:sp>
      <p:sp>
        <p:nvSpPr>
          <p:cNvPr id="8" name="Text 4"/>
          <p:cNvSpPr/>
          <p:nvPr/>
        </p:nvSpPr>
        <p:spPr>
          <a:xfrm>
            <a:off x="7492603" y="2814042"/>
            <a:ext cx="5685115" cy="1419820"/>
          </a:xfrm>
          <a:prstGeom prst="rect">
            <a:avLst/>
          </a:prstGeom>
          <a:noFill/>
          <a:ln/>
        </p:spPr>
        <p:txBody>
          <a:bodyPr wrap="square" lIns="0" tIns="0" rIns="0" bIns="0" rtlCol="0" anchor="t"/>
          <a:lstStyle/>
          <a:p>
            <a:pPr marL="0" indent="0" algn="l">
              <a:lnSpc>
                <a:spcPts val="2200"/>
              </a:lnSpc>
              <a:buNone/>
            </a:pPr>
            <a:r>
              <a:rPr lang="en-US" sz="1350" dirty="0">
                <a:solidFill>
                  <a:srgbClr val="272525"/>
                </a:solidFill>
                <a:latin typeface="Source Sans 3" pitchFamily="34" charset="0"/>
                <a:ea typeface="Source Sans 3" pitchFamily="34" charset="-122"/>
                <a:cs typeface="Source Sans 3" pitchFamily="34" charset="-120"/>
              </a:rPr>
              <a:t>Once data is acquired, the processing layer takes over. Utilising powerful libraries like Pandas, it handles data cleaning, transformation, and feature engineering. Scikit-learn is employed for various preprocessing tasks, ensuring that the data is in an optimal format for model training and inference. This stage is crucial for extracting meaningful patterns.</a:t>
            </a:r>
            <a:endParaRPr lang="en-US" sz="1350" dirty="0"/>
          </a:p>
        </p:txBody>
      </p:sp>
      <p:pic>
        <p:nvPicPr>
          <p:cNvPr id="9" name="Image 2" descr="preencoded.png"/>
          <p:cNvPicPr>
            <a:picLocks noChangeAspect="1"/>
          </p:cNvPicPr>
          <p:nvPr/>
        </p:nvPicPr>
        <p:blipFill>
          <a:blip r:embed="rId5"/>
          <a:stretch>
            <a:fillRect/>
          </a:stretch>
        </p:blipFill>
        <p:spPr>
          <a:xfrm>
            <a:off x="1275040" y="4411385"/>
            <a:ext cx="6040041" cy="710208"/>
          </a:xfrm>
          <a:prstGeom prst="rect">
            <a:avLst/>
          </a:prstGeom>
        </p:spPr>
      </p:pic>
      <p:sp>
        <p:nvSpPr>
          <p:cNvPr id="10" name="Text 5"/>
          <p:cNvSpPr/>
          <p:nvPr/>
        </p:nvSpPr>
        <p:spPr>
          <a:xfrm>
            <a:off x="1452562" y="5299115"/>
            <a:ext cx="2506742" cy="313253"/>
          </a:xfrm>
          <a:prstGeom prst="rect">
            <a:avLst/>
          </a:prstGeom>
          <a:noFill/>
          <a:ln/>
        </p:spPr>
        <p:txBody>
          <a:bodyPr wrap="none" lIns="0" tIns="0" rIns="0" bIns="0" rtlCol="0" anchor="t"/>
          <a:lstStyle/>
          <a:p>
            <a:pPr marL="0" indent="0" algn="l">
              <a:lnSpc>
                <a:spcPts val="2450"/>
              </a:lnSpc>
              <a:buNone/>
            </a:pPr>
            <a:r>
              <a:rPr lang="en-US" sz="1950" dirty="0">
                <a:solidFill>
                  <a:srgbClr val="272525"/>
                </a:solidFill>
                <a:latin typeface="Source Serif 4 Semi Bold" pitchFamily="34" charset="0"/>
                <a:ea typeface="Source Serif 4 Semi Bold" pitchFamily="34" charset="-122"/>
                <a:cs typeface="Source Serif 4 Semi Bold" pitchFamily="34" charset="-120"/>
              </a:rPr>
              <a:t>Model Layer</a:t>
            </a:r>
            <a:endParaRPr lang="en-US" sz="1950" dirty="0"/>
          </a:p>
        </p:txBody>
      </p:sp>
      <p:sp>
        <p:nvSpPr>
          <p:cNvPr id="11" name="Text 6"/>
          <p:cNvSpPr/>
          <p:nvPr/>
        </p:nvSpPr>
        <p:spPr>
          <a:xfrm>
            <a:off x="1452562" y="5718810"/>
            <a:ext cx="5684996" cy="1703784"/>
          </a:xfrm>
          <a:prstGeom prst="rect">
            <a:avLst/>
          </a:prstGeom>
          <a:noFill/>
          <a:ln/>
        </p:spPr>
        <p:txBody>
          <a:bodyPr wrap="square" lIns="0" tIns="0" rIns="0" bIns="0" rtlCol="0" anchor="t"/>
          <a:lstStyle/>
          <a:p>
            <a:pPr marL="0" indent="0" algn="l">
              <a:lnSpc>
                <a:spcPts val="2200"/>
              </a:lnSpc>
              <a:buNone/>
            </a:pPr>
            <a:r>
              <a:rPr lang="en-US" sz="1350" dirty="0">
                <a:solidFill>
                  <a:srgbClr val="272525"/>
                </a:solidFill>
                <a:latin typeface="Source Sans 3" pitchFamily="34" charset="0"/>
                <a:ea typeface="Source Sans 3" pitchFamily="34" charset="-122"/>
                <a:cs typeface="Source Sans 3" pitchFamily="34" charset="-120"/>
              </a:rPr>
              <a:t>At the heart of CreditPathAI, the model layer houses the sophisticated machine learning algorithms. We leverage robust models such as XGBoost and Random Forest, chosen for their predictive accuracy and ability to handle complex financial data. These models, developed and refined from our repository, are responsible for predicting loan recovery probabilities and risk segmentation.</a:t>
            </a:r>
            <a:endParaRPr lang="en-US" sz="1350" dirty="0"/>
          </a:p>
        </p:txBody>
      </p:sp>
      <p:pic>
        <p:nvPicPr>
          <p:cNvPr id="12" name="Image 3" descr="preencoded.png"/>
          <p:cNvPicPr>
            <a:picLocks noChangeAspect="1"/>
          </p:cNvPicPr>
          <p:nvPr/>
        </p:nvPicPr>
        <p:blipFill>
          <a:blip r:embed="rId6"/>
          <a:stretch>
            <a:fillRect/>
          </a:stretch>
        </p:blipFill>
        <p:spPr>
          <a:xfrm>
            <a:off x="7315081" y="4411385"/>
            <a:ext cx="6040160" cy="710208"/>
          </a:xfrm>
          <a:prstGeom prst="rect">
            <a:avLst/>
          </a:prstGeom>
        </p:spPr>
      </p:pic>
      <p:sp>
        <p:nvSpPr>
          <p:cNvPr id="13" name="Text 7"/>
          <p:cNvSpPr/>
          <p:nvPr/>
        </p:nvSpPr>
        <p:spPr>
          <a:xfrm>
            <a:off x="7492603" y="5299115"/>
            <a:ext cx="2506742" cy="313253"/>
          </a:xfrm>
          <a:prstGeom prst="rect">
            <a:avLst/>
          </a:prstGeom>
          <a:noFill/>
          <a:ln/>
        </p:spPr>
        <p:txBody>
          <a:bodyPr wrap="none" lIns="0" tIns="0" rIns="0" bIns="0" rtlCol="0" anchor="t"/>
          <a:lstStyle/>
          <a:p>
            <a:pPr marL="0" indent="0" algn="l">
              <a:lnSpc>
                <a:spcPts val="2450"/>
              </a:lnSpc>
              <a:buNone/>
            </a:pPr>
            <a:r>
              <a:rPr lang="en-US" sz="1950" dirty="0">
                <a:solidFill>
                  <a:srgbClr val="272525"/>
                </a:solidFill>
                <a:latin typeface="Source Serif 4 Semi Bold" pitchFamily="34" charset="0"/>
                <a:ea typeface="Source Serif 4 Semi Bold" pitchFamily="34" charset="-122"/>
                <a:cs typeface="Source Serif 4 Semi Bold" pitchFamily="34" charset="-120"/>
              </a:rPr>
              <a:t>UI Layer</a:t>
            </a:r>
            <a:endParaRPr lang="en-US" sz="1950" dirty="0"/>
          </a:p>
        </p:txBody>
      </p:sp>
      <p:sp>
        <p:nvSpPr>
          <p:cNvPr id="14" name="Text 8"/>
          <p:cNvSpPr/>
          <p:nvPr/>
        </p:nvSpPr>
        <p:spPr>
          <a:xfrm>
            <a:off x="7492603" y="5718810"/>
            <a:ext cx="5685115" cy="1419820"/>
          </a:xfrm>
          <a:prstGeom prst="rect">
            <a:avLst/>
          </a:prstGeom>
          <a:noFill/>
          <a:ln/>
        </p:spPr>
        <p:txBody>
          <a:bodyPr wrap="square" lIns="0" tIns="0" rIns="0" bIns="0" rtlCol="0" anchor="t"/>
          <a:lstStyle/>
          <a:p>
            <a:pPr marL="0" indent="0" algn="l">
              <a:lnSpc>
                <a:spcPts val="2200"/>
              </a:lnSpc>
              <a:buNone/>
            </a:pPr>
            <a:r>
              <a:rPr lang="en-US" sz="1350" dirty="0">
                <a:solidFill>
                  <a:srgbClr val="272525"/>
                </a:solidFill>
                <a:latin typeface="Source Sans 3" pitchFamily="34" charset="0"/>
                <a:ea typeface="Source Sans 3" pitchFamily="34" charset="-122"/>
                <a:cs typeface="Source Sans 3" pitchFamily="34" charset="-120"/>
              </a:rPr>
              <a:t>The User Interface (UI) layer provides an intuitive and interactive front-end for bank managers and recovery teams. Built with Streamlit or Flask, this dashboard allows users to monitor real-time recovery rates, access debtor profiles, and review AI-driven recommendations. It translates complex analytics into actionable insights, facilitating informed decision-making.</a:t>
            </a:r>
            <a:endParaRPr lang="en-US" sz="13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2080379" y="546854"/>
            <a:ext cx="7001232" cy="452557"/>
          </a:xfrm>
          <a:prstGeom prst="rect">
            <a:avLst/>
          </a:prstGeom>
          <a:noFill/>
          <a:ln/>
        </p:spPr>
        <p:txBody>
          <a:bodyPr wrap="none" lIns="0" tIns="0" rIns="0" bIns="0" rtlCol="0" anchor="t"/>
          <a:lstStyle/>
          <a:p>
            <a:pPr marL="0" indent="0" algn="l">
              <a:lnSpc>
                <a:spcPts val="3550"/>
              </a:lnSpc>
              <a:buNone/>
            </a:pPr>
            <a:r>
              <a:rPr lang="en-US" sz="2850" dirty="0">
                <a:solidFill>
                  <a:srgbClr val="000000"/>
                </a:solidFill>
                <a:latin typeface="Source Serif 4 Semi Bold" pitchFamily="34" charset="0"/>
                <a:ea typeface="Source Serif 4 Semi Bold" pitchFamily="34" charset="-122"/>
                <a:cs typeface="Source Serif 4 Semi Bold" pitchFamily="34" charset="-120"/>
              </a:rPr>
              <a:t>The Powerhouse: Our Robust Tech Stack</a:t>
            </a:r>
            <a:endParaRPr lang="en-US" sz="2850" dirty="0"/>
          </a:p>
        </p:txBody>
      </p:sp>
      <p:sp>
        <p:nvSpPr>
          <p:cNvPr id="4" name="Text 1"/>
          <p:cNvSpPr/>
          <p:nvPr/>
        </p:nvSpPr>
        <p:spPr>
          <a:xfrm>
            <a:off x="2080379" y="1960959"/>
            <a:ext cx="2172414" cy="271582"/>
          </a:xfrm>
          <a:prstGeom prst="rect">
            <a:avLst/>
          </a:prstGeom>
          <a:noFill/>
          <a:ln/>
        </p:spPr>
        <p:txBody>
          <a:bodyPr wrap="none" lIns="0" tIns="0" rIns="0" bIns="0" rtlCol="0" anchor="t"/>
          <a:lstStyle/>
          <a:p>
            <a:pPr marL="0" indent="0" algn="l">
              <a:lnSpc>
                <a:spcPts val="2100"/>
              </a:lnSpc>
              <a:buNone/>
            </a:pPr>
            <a:r>
              <a:rPr lang="en-US" sz="1700" dirty="0">
                <a:solidFill>
                  <a:srgbClr val="272525"/>
                </a:solidFill>
                <a:latin typeface="Source Serif 4 Semi Bold" pitchFamily="34" charset="0"/>
                <a:ea typeface="Source Serif 4 Semi Bold" pitchFamily="34" charset="-122"/>
                <a:cs typeface="Source Serif 4 Semi Bold" pitchFamily="34" charset="-120"/>
              </a:rPr>
              <a:t>Python</a:t>
            </a:r>
            <a:endParaRPr lang="en-US" sz="1700" dirty="0"/>
          </a:p>
        </p:txBody>
      </p:sp>
      <p:sp>
        <p:nvSpPr>
          <p:cNvPr id="5" name="Text 2"/>
          <p:cNvSpPr/>
          <p:nvPr/>
        </p:nvSpPr>
        <p:spPr>
          <a:xfrm>
            <a:off x="2080379" y="2324814"/>
            <a:ext cx="3361611" cy="984409"/>
          </a:xfrm>
          <a:prstGeom prst="rect">
            <a:avLst/>
          </a:prstGeom>
          <a:noFill/>
          <a:ln/>
        </p:spPr>
        <p:txBody>
          <a:bodyPr wrap="square" lIns="0" tIns="0" rIns="0" bIns="0" rtlCol="0" anchor="t"/>
          <a:lstStyle/>
          <a:p>
            <a:pPr marL="0" indent="0" algn="l">
              <a:lnSpc>
                <a:spcPts val="1900"/>
              </a:lnSpc>
              <a:buNone/>
            </a:pPr>
            <a:r>
              <a:rPr lang="en-US" sz="1200" dirty="0">
                <a:solidFill>
                  <a:srgbClr val="272525"/>
                </a:solidFill>
                <a:latin typeface="Source Sans 3" pitchFamily="34" charset="0"/>
                <a:ea typeface="Source Sans 3" pitchFamily="34" charset="-122"/>
                <a:cs typeface="Source Sans 3" pitchFamily="34" charset="-120"/>
              </a:rPr>
              <a:t>The primary programming language for its versatility, extensive libraries, and strong community support in machine learning and data science.</a:t>
            </a:r>
            <a:endParaRPr lang="en-US" sz="1200" dirty="0"/>
          </a:p>
        </p:txBody>
      </p:sp>
      <p:sp>
        <p:nvSpPr>
          <p:cNvPr id="7" name="Text 3"/>
          <p:cNvSpPr/>
          <p:nvPr/>
        </p:nvSpPr>
        <p:spPr>
          <a:xfrm>
            <a:off x="5634276" y="1960959"/>
            <a:ext cx="2172414" cy="271582"/>
          </a:xfrm>
          <a:prstGeom prst="rect">
            <a:avLst/>
          </a:prstGeom>
          <a:noFill/>
          <a:ln/>
        </p:spPr>
        <p:txBody>
          <a:bodyPr wrap="none" lIns="0" tIns="0" rIns="0" bIns="0" rtlCol="0" anchor="t"/>
          <a:lstStyle/>
          <a:p>
            <a:pPr marL="0" indent="0" algn="l">
              <a:lnSpc>
                <a:spcPts val="2100"/>
              </a:lnSpc>
              <a:buNone/>
            </a:pPr>
            <a:r>
              <a:rPr lang="en-US" sz="1700" dirty="0">
                <a:solidFill>
                  <a:srgbClr val="272525"/>
                </a:solidFill>
                <a:latin typeface="Source Serif 4 Semi Bold" pitchFamily="34" charset="0"/>
                <a:ea typeface="Source Serif 4 Semi Bold" pitchFamily="34" charset="-122"/>
                <a:cs typeface="Source Serif 4 Semi Bold" pitchFamily="34" charset="-120"/>
              </a:rPr>
              <a:t>Scikit-Learn</a:t>
            </a:r>
            <a:endParaRPr lang="en-US" sz="1700" dirty="0"/>
          </a:p>
        </p:txBody>
      </p:sp>
      <p:sp>
        <p:nvSpPr>
          <p:cNvPr id="8" name="Text 4"/>
          <p:cNvSpPr/>
          <p:nvPr/>
        </p:nvSpPr>
        <p:spPr>
          <a:xfrm>
            <a:off x="5634276" y="2324814"/>
            <a:ext cx="3361611" cy="738307"/>
          </a:xfrm>
          <a:prstGeom prst="rect">
            <a:avLst/>
          </a:prstGeom>
          <a:noFill/>
          <a:ln/>
        </p:spPr>
        <p:txBody>
          <a:bodyPr wrap="square" lIns="0" tIns="0" rIns="0" bIns="0" rtlCol="0" anchor="t"/>
          <a:lstStyle/>
          <a:p>
            <a:pPr marL="0" indent="0" algn="l">
              <a:lnSpc>
                <a:spcPts val="1900"/>
              </a:lnSpc>
              <a:buNone/>
            </a:pPr>
            <a:r>
              <a:rPr lang="en-US" sz="1200" dirty="0">
                <a:solidFill>
                  <a:srgbClr val="272525"/>
                </a:solidFill>
                <a:latin typeface="Source Sans 3" pitchFamily="34" charset="0"/>
                <a:ea typeface="Source Sans 3" pitchFamily="34" charset="-122"/>
                <a:cs typeface="Source Sans 3" pitchFamily="34" charset="-120"/>
              </a:rPr>
              <a:t>A comprehensive machine learning library providing various classification, regression, and clustering algorithms crucial for model development.</a:t>
            </a:r>
            <a:endParaRPr lang="en-US" sz="1200" dirty="0"/>
          </a:p>
        </p:txBody>
      </p:sp>
      <p:sp>
        <p:nvSpPr>
          <p:cNvPr id="10" name="Text 5"/>
          <p:cNvSpPr/>
          <p:nvPr/>
        </p:nvSpPr>
        <p:spPr>
          <a:xfrm>
            <a:off x="9188172" y="1960959"/>
            <a:ext cx="2172414" cy="271582"/>
          </a:xfrm>
          <a:prstGeom prst="rect">
            <a:avLst/>
          </a:prstGeom>
          <a:noFill/>
          <a:ln/>
        </p:spPr>
        <p:txBody>
          <a:bodyPr wrap="none" lIns="0" tIns="0" rIns="0" bIns="0" rtlCol="0" anchor="t"/>
          <a:lstStyle/>
          <a:p>
            <a:pPr marL="0" indent="0" algn="l">
              <a:lnSpc>
                <a:spcPts val="2100"/>
              </a:lnSpc>
              <a:buNone/>
            </a:pPr>
            <a:r>
              <a:rPr lang="en-US" sz="1700" dirty="0">
                <a:solidFill>
                  <a:srgbClr val="272525"/>
                </a:solidFill>
                <a:latin typeface="Source Serif 4 Semi Bold" pitchFamily="34" charset="0"/>
                <a:ea typeface="Source Serif 4 Semi Bold" pitchFamily="34" charset="-122"/>
                <a:cs typeface="Source Serif 4 Semi Bold" pitchFamily="34" charset="-120"/>
              </a:rPr>
              <a:t>XGBoost</a:t>
            </a:r>
            <a:endParaRPr lang="en-US" sz="1700" dirty="0"/>
          </a:p>
        </p:txBody>
      </p:sp>
      <p:sp>
        <p:nvSpPr>
          <p:cNvPr id="11" name="Text 6"/>
          <p:cNvSpPr/>
          <p:nvPr/>
        </p:nvSpPr>
        <p:spPr>
          <a:xfrm>
            <a:off x="9188172" y="2324814"/>
            <a:ext cx="3361730" cy="738307"/>
          </a:xfrm>
          <a:prstGeom prst="rect">
            <a:avLst/>
          </a:prstGeom>
          <a:noFill/>
          <a:ln/>
        </p:spPr>
        <p:txBody>
          <a:bodyPr wrap="square" lIns="0" tIns="0" rIns="0" bIns="0" rtlCol="0" anchor="t"/>
          <a:lstStyle/>
          <a:p>
            <a:pPr marL="0" indent="0" algn="l">
              <a:lnSpc>
                <a:spcPts val="1900"/>
              </a:lnSpc>
              <a:buNone/>
            </a:pPr>
            <a:r>
              <a:rPr lang="en-US" sz="1200" dirty="0">
                <a:solidFill>
                  <a:srgbClr val="272525"/>
                </a:solidFill>
                <a:latin typeface="Source Sans 3" pitchFamily="34" charset="0"/>
                <a:ea typeface="Source Sans 3" pitchFamily="34" charset="-122"/>
                <a:cs typeface="Source Sans 3" pitchFamily="34" charset="-120"/>
              </a:rPr>
              <a:t>A highly efficient and scalable implementation of gradient boosting, chosen for its speed and superior predictive performance in complex datasets.</a:t>
            </a:r>
            <a:endParaRPr lang="en-US" sz="1200" dirty="0"/>
          </a:p>
        </p:txBody>
      </p:sp>
      <p:sp>
        <p:nvSpPr>
          <p:cNvPr id="13" name="Text 7"/>
          <p:cNvSpPr/>
          <p:nvPr/>
        </p:nvSpPr>
        <p:spPr>
          <a:xfrm>
            <a:off x="2080379" y="4270772"/>
            <a:ext cx="2172414" cy="271582"/>
          </a:xfrm>
          <a:prstGeom prst="rect">
            <a:avLst/>
          </a:prstGeom>
          <a:noFill/>
          <a:ln/>
        </p:spPr>
        <p:txBody>
          <a:bodyPr wrap="none" lIns="0" tIns="0" rIns="0" bIns="0" rtlCol="0" anchor="t"/>
          <a:lstStyle/>
          <a:p>
            <a:pPr marL="0" indent="0" algn="l">
              <a:lnSpc>
                <a:spcPts val="2100"/>
              </a:lnSpc>
              <a:buNone/>
            </a:pPr>
            <a:r>
              <a:rPr lang="en-US" sz="1700" dirty="0">
                <a:solidFill>
                  <a:srgbClr val="272525"/>
                </a:solidFill>
                <a:latin typeface="Source Serif 4 Semi Bold" pitchFamily="34" charset="0"/>
                <a:ea typeface="Source Serif 4 Semi Bold" pitchFamily="34" charset="-122"/>
                <a:cs typeface="Source Serif 4 Semi Bold" pitchFamily="34" charset="-120"/>
              </a:rPr>
              <a:t>NumPy</a:t>
            </a:r>
            <a:endParaRPr lang="en-US" sz="1700" dirty="0"/>
          </a:p>
        </p:txBody>
      </p:sp>
      <p:sp>
        <p:nvSpPr>
          <p:cNvPr id="14" name="Text 8"/>
          <p:cNvSpPr/>
          <p:nvPr/>
        </p:nvSpPr>
        <p:spPr>
          <a:xfrm>
            <a:off x="2080379" y="4634627"/>
            <a:ext cx="3361611" cy="738307"/>
          </a:xfrm>
          <a:prstGeom prst="rect">
            <a:avLst/>
          </a:prstGeom>
          <a:noFill/>
          <a:ln/>
        </p:spPr>
        <p:txBody>
          <a:bodyPr wrap="square" lIns="0" tIns="0" rIns="0" bIns="0" rtlCol="0" anchor="t"/>
          <a:lstStyle/>
          <a:p>
            <a:pPr marL="0" indent="0" algn="l">
              <a:lnSpc>
                <a:spcPts val="1900"/>
              </a:lnSpc>
              <a:buNone/>
            </a:pPr>
            <a:r>
              <a:rPr lang="en-US" sz="1200" dirty="0">
                <a:solidFill>
                  <a:srgbClr val="272525"/>
                </a:solidFill>
                <a:latin typeface="Source Sans 3" pitchFamily="34" charset="0"/>
                <a:ea typeface="Source Sans 3" pitchFamily="34" charset="-122"/>
                <a:cs typeface="Source Sans 3" pitchFamily="34" charset="-120"/>
              </a:rPr>
              <a:t>Essential for numerical computing, providing powerful array objects and mathematical functions for efficient data manipulation.</a:t>
            </a:r>
            <a:endParaRPr lang="en-US" sz="1200" dirty="0"/>
          </a:p>
        </p:txBody>
      </p:sp>
      <p:sp>
        <p:nvSpPr>
          <p:cNvPr id="16" name="Text 9"/>
          <p:cNvSpPr/>
          <p:nvPr/>
        </p:nvSpPr>
        <p:spPr>
          <a:xfrm>
            <a:off x="5634276" y="4270772"/>
            <a:ext cx="2172414" cy="271582"/>
          </a:xfrm>
          <a:prstGeom prst="rect">
            <a:avLst/>
          </a:prstGeom>
          <a:noFill/>
          <a:ln/>
        </p:spPr>
        <p:txBody>
          <a:bodyPr wrap="none" lIns="0" tIns="0" rIns="0" bIns="0" rtlCol="0" anchor="t"/>
          <a:lstStyle/>
          <a:p>
            <a:pPr marL="0" indent="0" algn="l">
              <a:lnSpc>
                <a:spcPts val="2100"/>
              </a:lnSpc>
              <a:buNone/>
            </a:pPr>
            <a:r>
              <a:rPr lang="en-US" sz="1700" dirty="0">
                <a:solidFill>
                  <a:srgbClr val="272525"/>
                </a:solidFill>
                <a:latin typeface="Source Serif 4 Semi Bold" pitchFamily="34" charset="0"/>
                <a:ea typeface="Source Serif 4 Semi Bold" pitchFamily="34" charset="-122"/>
                <a:cs typeface="Source Serif 4 Semi Bold" pitchFamily="34" charset="-120"/>
              </a:rPr>
              <a:t>Pandas</a:t>
            </a:r>
            <a:endParaRPr lang="en-US" sz="1700" dirty="0"/>
          </a:p>
        </p:txBody>
      </p:sp>
      <p:sp>
        <p:nvSpPr>
          <p:cNvPr id="17" name="Text 10"/>
          <p:cNvSpPr/>
          <p:nvPr/>
        </p:nvSpPr>
        <p:spPr>
          <a:xfrm>
            <a:off x="5634276" y="4634627"/>
            <a:ext cx="3361611" cy="738307"/>
          </a:xfrm>
          <a:prstGeom prst="rect">
            <a:avLst/>
          </a:prstGeom>
          <a:noFill/>
          <a:ln/>
        </p:spPr>
        <p:txBody>
          <a:bodyPr wrap="square" lIns="0" tIns="0" rIns="0" bIns="0" rtlCol="0" anchor="t"/>
          <a:lstStyle/>
          <a:p>
            <a:pPr marL="0" indent="0" algn="l">
              <a:lnSpc>
                <a:spcPts val="1900"/>
              </a:lnSpc>
              <a:buNone/>
            </a:pPr>
            <a:r>
              <a:rPr lang="en-US" sz="1200" dirty="0">
                <a:solidFill>
                  <a:srgbClr val="272525"/>
                </a:solidFill>
                <a:latin typeface="Source Sans 3" pitchFamily="34" charset="0"/>
                <a:ea typeface="Source Sans 3" pitchFamily="34" charset="-122"/>
                <a:cs typeface="Source Sans 3" pitchFamily="34" charset="-120"/>
              </a:rPr>
              <a:t>Indispensable for data manipulation and analysis, offering flexible data structures like DataFrames for cleaning and transforming raw data.</a:t>
            </a:r>
            <a:endParaRPr lang="en-US" sz="1200" dirty="0"/>
          </a:p>
        </p:txBody>
      </p:sp>
      <p:sp>
        <p:nvSpPr>
          <p:cNvPr id="19" name="Text 11"/>
          <p:cNvSpPr/>
          <p:nvPr/>
        </p:nvSpPr>
        <p:spPr>
          <a:xfrm>
            <a:off x="9188172" y="4270772"/>
            <a:ext cx="2172414" cy="271582"/>
          </a:xfrm>
          <a:prstGeom prst="rect">
            <a:avLst/>
          </a:prstGeom>
          <a:noFill/>
          <a:ln/>
        </p:spPr>
        <p:txBody>
          <a:bodyPr wrap="none" lIns="0" tIns="0" rIns="0" bIns="0" rtlCol="0" anchor="t"/>
          <a:lstStyle/>
          <a:p>
            <a:pPr marL="0" indent="0" algn="l">
              <a:lnSpc>
                <a:spcPts val="2100"/>
              </a:lnSpc>
              <a:buNone/>
            </a:pPr>
            <a:r>
              <a:rPr lang="en-US" sz="1700" dirty="0">
                <a:solidFill>
                  <a:srgbClr val="272525"/>
                </a:solidFill>
                <a:latin typeface="Source Serif 4 Semi Bold" pitchFamily="34" charset="0"/>
                <a:ea typeface="Source Serif 4 Semi Bold" pitchFamily="34" charset="-122"/>
                <a:cs typeface="Source Serif 4 Semi Bold" pitchFamily="34" charset="-120"/>
              </a:rPr>
              <a:t>Matplotlib</a:t>
            </a:r>
            <a:endParaRPr lang="en-US" sz="1700" dirty="0"/>
          </a:p>
        </p:txBody>
      </p:sp>
      <p:sp>
        <p:nvSpPr>
          <p:cNvPr id="20" name="Text 12"/>
          <p:cNvSpPr/>
          <p:nvPr/>
        </p:nvSpPr>
        <p:spPr>
          <a:xfrm>
            <a:off x="9188172" y="4634627"/>
            <a:ext cx="3361730" cy="738307"/>
          </a:xfrm>
          <a:prstGeom prst="rect">
            <a:avLst/>
          </a:prstGeom>
          <a:noFill/>
          <a:ln/>
        </p:spPr>
        <p:txBody>
          <a:bodyPr wrap="square" lIns="0" tIns="0" rIns="0" bIns="0" rtlCol="0" anchor="t"/>
          <a:lstStyle/>
          <a:p>
            <a:pPr marL="0" indent="0" algn="l">
              <a:lnSpc>
                <a:spcPts val="1900"/>
              </a:lnSpc>
              <a:buNone/>
            </a:pPr>
            <a:r>
              <a:rPr lang="en-US" sz="1200" dirty="0">
                <a:solidFill>
                  <a:srgbClr val="272525"/>
                </a:solidFill>
                <a:latin typeface="Source Sans 3" pitchFamily="34" charset="0"/>
                <a:ea typeface="Source Sans 3" pitchFamily="34" charset="-122"/>
                <a:cs typeface="Source Sans 3" pitchFamily="34" charset="-120"/>
              </a:rPr>
              <a:t>A foundational library for creating static, animated, and interactive visualisations in Python, vital for exploratory data analysis.</a:t>
            </a:r>
            <a:endParaRPr lang="en-US" sz="1200" dirty="0"/>
          </a:p>
        </p:txBody>
      </p:sp>
      <p:sp>
        <p:nvSpPr>
          <p:cNvPr id="22" name="Text 13"/>
          <p:cNvSpPr/>
          <p:nvPr/>
        </p:nvSpPr>
        <p:spPr>
          <a:xfrm>
            <a:off x="2080379" y="6334482"/>
            <a:ext cx="2172414" cy="271582"/>
          </a:xfrm>
          <a:prstGeom prst="rect">
            <a:avLst/>
          </a:prstGeom>
          <a:noFill/>
          <a:ln/>
        </p:spPr>
        <p:txBody>
          <a:bodyPr wrap="none" lIns="0" tIns="0" rIns="0" bIns="0" rtlCol="0" anchor="t"/>
          <a:lstStyle/>
          <a:p>
            <a:pPr marL="0" indent="0" algn="l">
              <a:lnSpc>
                <a:spcPts val="2100"/>
              </a:lnSpc>
              <a:buNone/>
            </a:pPr>
            <a:r>
              <a:rPr lang="en-US" sz="1700" dirty="0">
                <a:solidFill>
                  <a:srgbClr val="272525"/>
                </a:solidFill>
                <a:latin typeface="Source Serif 4 Semi Bold" pitchFamily="34" charset="0"/>
                <a:ea typeface="Source Serif 4 Semi Bold" pitchFamily="34" charset="-122"/>
                <a:cs typeface="Source Serif 4 Semi Bold" pitchFamily="34" charset="-120"/>
              </a:rPr>
              <a:t>Seaborn</a:t>
            </a:r>
            <a:endParaRPr lang="en-US" sz="1700" dirty="0"/>
          </a:p>
        </p:txBody>
      </p:sp>
      <p:sp>
        <p:nvSpPr>
          <p:cNvPr id="23" name="Text 14"/>
          <p:cNvSpPr/>
          <p:nvPr/>
        </p:nvSpPr>
        <p:spPr>
          <a:xfrm>
            <a:off x="2080379" y="6698337"/>
            <a:ext cx="3361611" cy="738307"/>
          </a:xfrm>
          <a:prstGeom prst="rect">
            <a:avLst/>
          </a:prstGeom>
          <a:noFill/>
          <a:ln/>
        </p:spPr>
        <p:txBody>
          <a:bodyPr wrap="square" lIns="0" tIns="0" rIns="0" bIns="0" rtlCol="0" anchor="t"/>
          <a:lstStyle/>
          <a:p>
            <a:pPr marL="0" indent="0" algn="l">
              <a:lnSpc>
                <a:spcPts val="1900"/>
              </a:lnSpc>
              <a:buNone/>
            </a:pPr>
            <a:r>
              <a:rPr lang="en-US" sz="1200" dirty="0">
                <a:solidFill>
                  <a:srgbClr val="272525"/>
                </a:solidFill>
                <a:latin typeface="Source Sans 3" pitchFamily="34" charset="0"/>
                <a:ea typeface="Source Sans 3" pitchFamily="34" charset="-122"/>
                <a:cs typeface="Source Sans 3" pitchFamily="34" charset="-120"/>
              </a:rPr>
              <a:t>Built on Matplotlib, Seaborn provides a high-level interface for drawing attractive and informative statistical graphics.</a:t>
            </a:r>
            <a:endParaRPr lang="en-US" sz="1200" dirty="0"/>
          </a:p>
        </p:txBody>
      </p:sp>
      <p:sp>
        <p:nvSpPr>
          <p:cNvPr id="25" name="Text 15"/>
          <p:cNvSpPr/>
          <p:nvPr/>
        </p:nvSpPr>
        <p:spPr>
          <a:xfrm>
            <a:off x="5634276" y="6334482"/>
            <a:ext cx="2172414" cy="271582"/>
          </a:xfrm>
          <a:prstGeom prst="rect">
            <a:avLst/>
          </a:prstGeom>
          <a:noFill/>
          <a:ln/>
        </p:spPr>
        <p:txBody>
          <a:bodyPr wrap="none" lIns="0" tIns="0" rIns="0" bIns="0" rtlCol="0" anchor="t"/>
          <a:lstStyle/>
          <a:p>
            <a:pPr marL="0" indent="0" algn="l">
              <a:lnSpc>
                <a:spcPts val="2100"/>
              </a:lnSpc>
              <a:buNone/>
            </a:pPr>
            <a:r>
              <a:rPr lang="en-US" sz="1700" dirty="0">
                <a:solidFill>
                  <a:srgbClr val="272525"/>
                </a:solidFill>
                <a:latin typeface="Source Serif 4 Semi Bold" pitchFamily="34" charset="0"/>
                <a:ea typeface="Source Serif 4 Semi Bold" pitchFamily="34" charset="-122"/>
                <a:cs typeface="Source Serif 4 Semi Bold" pitchFamily="34" charset="-120"/>
              </a:rPr>
              <a:t>Plotly</a:t>
            </a:r>
            <a:endParaRPr lang="en-US" sz="1700" dirty="0"/>
          </a:p>
        </p:txBody>
      </p:sp>
      <p:sp>
        <p:nvSpPr>
          <p:cNvPr id="26" name="Text 16"/>
          <p:cNvSpPr/>
          <p:nvPr/>
        </p:nvSpPr>
        <p:spPr>
          <a:xfrm>
            <a:off x="5634276" y="6698337"/>
            <a:ext cx="3361611" cy="738307"/>
          </a:xfrm>
          <a:prstGeom prst="rect">
            <a:avLst/>
          </a:prstGeom>
          <a:noFill/>
          <a:ln/>
        </p:spPr>
        <p:txBody>
          <a:bodyPr wrap="square" lIns="0" tIns="0" rIns="0" bIns="0" rtlCol="0" anchor="t"/>
          <a:lstStyle/>
          <a:p>
            <a:pPr marL="0" indent="0" algn="l">
              <a:lnSpc>
                <a:spcPts val="1900"/>
              </a:lnSpc>
              <a:buNone/>
            </a:pPr>
            <a:r>
              <a:rPr lang="en-US" sz="1200" dirty="0">
                <a:solidFill>
                  <a:srgbClr val="272525"/>
                </a:solidFill>
                <a:latin typeface="Source Sans 3" pitchFamily="34" charset="0"/>
                <a:ea typeface="Source Sans 3" pitchFamily="34" charset="-122"/>
                <a:cs typeface="Source Sans 3" pitchFamily="34" charset="-120"/>
              </a:rPr>
              <a:t>Used for creating interactive, publication-quality graphs, enabling dynamic data exploration within the CreditPathAI dashboard.</a:t>
            </a:r>
            <a:endParaRPr lang="en-US" sz="1200" dirty="0"/>
          </a:p>
        </p:txBody>
      </p:sp>
      <p:sp>
        <p:nvSpPr>
          <p:cNvPr id="28" name="Text 17"/>
          <p:cNvSpPr/>
          <p:nvPr/>
        </p:nvSpPr>
        <p:spPr>
          <a:xfrm>
            <a:off x="9188172" y="6334482"/>
            <a:ext cx="2172414" cy="271582"/>
          </a:xfrm>
          <a:prstGeom prst="rect">
            <a:avLst/>
          </a:prstGeom>
          <a:noFill/>
          <a:ln/>
        </p:spPr>
        <p:txBody>
          <a:bodyPr wrap="none" lIns="0" tIns="0" rIns="0" bIns="0" rtlCol="0" anchor="t"/>
          <a:lstStyle/>
          <a:p>
            <a:pPr marL="0" indent="0" algn="l">
              <a:lnSpc>
                <a:spcPts val="2100"/>
              </a:lnSpc>
              <a:buNone/>
            </a:pPr>
            <a:r>
              <a:rPr lang="en-US" sz="1700" dirty="0">
                <a:solidFill>
                  <a:srgbClr val="272525"/>
                </a:solidFill>
                <a:latin typeface="Source Serif 4 Semi Bold" pitchFamily="34" charset="0"/>
                <a:ea typeface="Source Serif 4 Semi Bold" pitchFamily="34" charset="-122"/>
                <a:cs typeface="Source Serif 4 Semi Bold" pitchFamily="34" charset="-120"/>
              </a:rPr>
              <a:t>Streamlit / Flask</a:t>
            </a:r>
            <a:endParaRPr lang="en-US" sz="1700" dirty="0"/>
          </a:p>
        </p:txBody>
      </p:sp>
      <p:sp>
        <p:nvSpPr>
          <p:cNvPr id="29" name="Text 18"/>
          <p:cNvSpPr/>
          <p:nvPr/>
        </p:nvSpPr>
        <p:spPr>
          <a:xfrm>
            <a:off x="9188172" y="6698337"/>
            <a:ext cx="3361730" cy="984409"/>
          </a:xfrm>
          <a:prstGeom prst="rect">
            <a:avLst/>
          </a:prstGeom>
          <a:noFill/>
          <a:ln/>
        </p:spPr>
        <p:txBody>
          <a:bodyPr wrap="square" lIns="0" tIns="0" rIns="0" bIns="0" rtlCol="0" anchor="t"/>
          <a:lstStyle/>
          <a:p>
            <a:pPr marL="0" indent="0" algn="l">
              <a:lnSpc>
                <a:spcPts val="1900"/>
              </a:lnSpc>
              <a:buNone/>
            </a:pPr>
            <a:r>
              <a:rPr lang="en-US" sz="1200" dirty="0">
                <a:solidFill>
                  <a:srgbClr val="272525"/>
                </a:solidFill>
                <a:latin typeface="Source Sans 3" pitchFamily="34" charset="0"/>
                <a:ea typeface="Source Sans 3" pitchFamily="34" charset="-122"/>
                <a:cs typeface="Source Sans 3" pitchFamily="34" charset="-120"/>
              </a:rPr>
              <a:t>Chosen for rapid application development, enabling the creation of interactive web applications and dashboards for frontend visualisation and deployment.</a:t>
            </a:r>
            <a:endParaRPr lang="en-US" sz="12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2188488" y="669250"/>
            <a:ext cx="7491651" cy="443151"/>
          </a:xfrm>
          <a:prstGeom prst="rect">
            <a:avLst/>
          </a:prstGeom>
          <a:noFill/>
          <a:ln/>
        </p:spPr>
        <p:txBody>
          <a:bodyPr wrap="none" lIns="0" tIns="0" rIns="0" bIns="0" rtlCol="0" anchor="t"/>
          <a:lstStyle/>
          <a:p>
            <a:pPr marL="0" indent="0" algn="l">
              <a:lnSpc>
                <a:spcPts val="3450"/>
              </a:lnSpc>
              <a:buNone/>
            </a:pPr>
            <a:r>
              <a:rPr lang="en-US" sz="2750" dirty="0">
                <a:solidFill>
                  <a:srgbClr val="000000"/>
                </a:solidFill>
                <a:latin typeface="Source Serif 4 Semi Bold" pitchFamily="34" charset="0"/>
                <a:ea typeface="Source Serif 4 Semi Bold" pitchFamily="34" charset="-122"/>
                <a:cs typeface="Source Serif 4 Semi Bold" pitchFamily="34" charset="-120"/>
              </a:rPr>
              <a:t>Deep Dive: Data Preprocessing for Precision</a:t>
            </a:r>
            <a:endParaRPr lang="en-US" sz="2750" dirty="0"/>
          </a:p>
        </p:txBody>
      </p:sp>
      <p:sp>
        <p:nvSpPr>
          <p:cNvPr id="3" name="Shape 1"/>
          <p:cNvSpPr/>
          <p:nvPr/>
        </p:nvSpPr>
        <p:spPr>
          <a:xfrm>
            <a:off x="2188488" y="1413748"/>
            <a:ext cx="3317319" cy="2375654"/>
          </a:xfrm>
          <a:prstGeom prst="roundRect">
            <a:avLst>
              <a:gd name="adj" fmla="val 2664"/>
            </a:avLst>
          </a:prstGeom>
          <a:solidFill>
            <a:srgbClr val="FFFFFF">
              <a:alpha val="95000"/>
            </a:srgbClr>
          </a:solidFill>
          <a:ln w="15240">
            <a:solidFill>
              <a:srgbClr val="D6BADD"/>
            </a:solidFill>
            <a:prstDash val="solid"/>
          </a:ln>
        </p:spPr>
      </p:sp>
      <p:sp>
        <p:nvSpPr>
          <p:cNvPr id="4" name="Text 2"/>
          <p:cNvSpPr/>
          <p:nvPr/>
        </p:nvSpPr>
        <p:spPr>
          <a:xfrm>
            <a:off x="2354342" y="1579602"/>
            <a:ext cx="2527935" cy="265867"/>
          </a:xfrm>
          <a:prstGeom prst="rect">
            <a:avLst/>
          </a:prstGeom>
          <a:noFill/>
          <a:ln/>
        </p:spPr>
        <p:txBody>
          <a:bodyPr wrap="none" lIns="0" tIns="0" rIns="0" bIns="0" rtlCol="0" anchor="t"/>
          <a:lstStyle/>
          <a:p>
            <a:pPr marL="0" indent="0" algn="l">
              <a:lnSpc>
                <a:spcPts val="2050"/>
              </a:lnSpc>
              <a:buNone/>
            </a:pPr>
            <a:r>
              <a:rPr lang="en-US" sz="1650" dirty="0">
                <a:solidFill>
                  <a:srgbClr val="272525"/>
                </a:solidFill>
                <a:latin typeface="Source Serif 4 Semi Bold" pitchFamily="34" charset="0"/>
                <a:ea typeface="Source Serif 4 Semi Bold" pitchFamily="34" charset="-122"/>
                <a:cs typeface="Source Serif 4 Semi Bold" pitchFamily="34" charset="-120"/>
              </a:rPr>
              <a:t>Handling Missing Values</a:t>
            </a:r>
            <a:endParaRPr lang="en-US" sz="1650" dirty="0"/>
          </a:p>
        </p:txBody>
      </p:sp>
      <p:sp>
        <p:nvSpPr>
          <p:cNvPr id="5" name="Text 3"/>
          <p:cNvSpPr/>
          <p:nvPr/>
        </p:nvSpPr>
        <p:spPr>
          <a:xfrm>
            <a:off x="2354342" y="1935837"/>
            <a:ext cx="2985611" cy="1687711"/>
          </a:xfrm>
          <a:prstGeom prst="rect">
            <a:avLst/>
          </a:prstGeom>
          <a:noFill/>
          <a:ln/>
        </p:spPr>
        <p:txBody>
          <a:bodyPr wrap="square" lIns="0" tIns="0" rIns="0" bIns="0" rtlCol="0" anchor="t"/>
          <a:lstStyle/>
          <a:p>
            <a:pPr marL="0" indent="0" algn="l">
              <a:lnSpc>
                <a:spcPts val="1850"/>
              </a:lnSpc>
              <a:buNone/>
            </a:pPr>
            <a:r>
              <a:rPr lang="en-US" sz="1150" dirty="0">
                <a:solidFill>
                  <a:srgbClr val="272525"/>
                </a:solidFill>
                <a:latin typeface="Source Sans 3" pitchFamily="34" charset="0"/>
                <a:ea typeface="Source Sans 3" pitchFamily="34" charset="-122"/>
                <a:cs typeface="Source Sans 3" pitchFamily="34" charset="-120"/>
              </a:rPr>
              <a:t>Missing data is a common challenge in financial records. Our preprocessing pipeline employs advanced techniques like mean/median imputation, regression imputation, or even sophisticated machine learning models to accurately fill in missing values, ensuring data integrity without introducing bias.</a:t>
            </a:r>
            <a:endParaRPr lang="en-US" sz="1150" dirty="0"/>
          </a:p>
        </p:txBody>
      </p:sp>
      <p:sp>
        <p:nvSpPr>
          <p:cNvPr id="6" name="Shape 4"/>
          <p:cNvSpPr/>
          <p:nvPr/>
        </p:nvSpPr>
        <p:spPr>
          <a:xfrm>
            <a:off x="5656421" y="1413748"/>
            <a:ext cx="3317319" cy="2375654"/>
          </a:xfrm>
          <a:prstGeom prst="roundRect">
            <a:avLst>
              <a:gd name="adj" fmla="val 2664"/>
            </a:avLst>
          </a:prstGeom>
          <a:solidFill>
            <a:srgbClr val="FFFFFF">
              <a:alpha val="95000"/>
            </a:srgbClr>
          </a:solidFill>
          <a:ln w="15240">
            <a:solidFill>
              <a:srgbClr val="D6BADD"/>
            </a:solidFill>
            <a:prstDash val="solid"/>
          </a:ln>
        </p:spPr>
      </p:sp>
      <p:sp>
        <p:nvSpPr>
          <p:cNvPr id="7" name="Text 5"/>
          <p:cNvSpPr/>
          <p:nvPr/>
        </p:nvSpPr>
        <p:spPr>
          <a:xfrm>
            <a:off x="5822275" y="1579602"/>
            <a:ext cx="2127647" cy="265867"/>
          </a:xfrm>
          <a:prstGeom prst="rect">
            <a:avLst/>
          </a:prstGeom>
          <a:noFill/>
          <a:ln/>
        </p:spPr>
        <p:txBody>
          <a:bodyPr wrap="none" lIns="0" tIns="0" rIns="0" bIns="0" rtlCol="0" anchor="t"/>
          <a:lstStyle/>
          <a:p>
            <a:pPr marL="0" indent="0" algn="l">
              <a:lnSpc>
                <a:spcPts val="2050"/>
              </a:lnSpc>
              <a:buNone/>
            </a:pPr>
            <a:r>
              <a:rPr lang="en-US" sz="1650" dirty="0">
                <a:solidFill>
                  <a:srgbClr val="272525"/>
                </a:solidFill>
                <a:latin typeface="Source Serif 4 Semi Bold" pitchFamily="34" charset="0"/>
                <a:ea typeface="Source Serif 4 Semi Bold" pitchFamily="34" charset="-122"/>
                <a:cs typeface="Source Serif 4 Semi Bold" pitchFamily="34" charset="-120"/>
              </a:rPr>
              <a:t>Feature Encoding</a:t>
            </a:r>
            <a:endParaRPr lang="en-US" sz="1650" dirty="0"/>
          </a:p>
        </p:txBody>
      </p:sp>
      <p:sp>
        <p:nvSpPr>
          <p:cNvPr id="8" name="Text 6"/>
          <p:cNvSpPr/>
          <p:nvPr/>
        </p:nvSpPr>
        <p:spPr>
          <a:xfrm>
            <a:off x="5822275" y="1935837"/>
            <a:ext cx="2985611" cy="1687711"/>
          </a:xfrm>
          <a:prstGeom prst="rect">
            <a:avLst/>
          </a:prstGeom>
          <a:noFill/>
          <a:ln/>
        </p:spPr>
        <p:txBody>
          <a:bodyPr wrap="square" lIns="0" tIns="0" rIns="0" bIns="0" rtlCol="0" anchor="t"/>
          <a:lstStyle/>
          <a:p>
            <a:pPr marL="0" indent="0" algn="l">
              <a:lnSpc>
                <a:spcPts val="1850"/>
              </a:lnSpc>
              <a:buNone/>
            </a:pPr>
            <a:r>
              <a:rPr lang="en-US" sz="1150" dirty="0">
                <a:solidFill>
                  <a:srgbClr val="272525"/>
                </a:solidFill>
                <a:latin typeface="Source Sans 3" pitchFamily="34" charset="0"/>
                <a:ea typeface="Source Sans 3" pitchFamily="34" charset="-122"/>
                <a:cs typeface="Source Sans 3" pitchFamily="34" charset="-120"/>
              </a:rPr>
              <a:t>Categorical variables, such as loan types or demographic regions, need to be converted into a numerical format for machine learning models to interpret them. We utilise robust encoding strategies like One-Hot Encoding or Label Encoding, ensuring that these features contribute effectively to model predictions.</a:t>
            </a:r>
            <a:endParaRPr lang="en-US" sz="1150" dirty="0"/>
          </a:p>
        </p:txBody>
      </p:sp>
      <p:sp>
        <p:nvSpPr>
          <p:cNvPr id="9" name="Shape 7"/>
          <p:cNvSpPr/>
          <p:nvPr/>
        </p:nvSpPr>
        <p:spPr>
          <a:xfrm>
            <a:off x="9124355" y="1413748"/>
            <a:ext cx="3317438" cy="2375654"/>
          </a:xfrm>
          <a:prstGeom prst="roundRect">
            <a:avLst>
              <a:gd name="adj" fmla="val 2664"/>
            </a:avLst>
          </a:prstGeom>
          <a:solidFill>
            <a:srgbClr val="FFFFFF">
              <a:alpha val="95000"/>
            </a:srgbClr>
          </a:solidFill>
          <a:ln w="15240">
            <a:solidFill>
              <a:srgbClr val="D6BADD"/>
            </a:solidFill>
            <a:prstDash val="solid"/>
          </a:ln>
        </p:spPr>
      </p:sp>
      <p:sp>
        <p:nvSpPr>
          <p:cNvPr id="10" name="Text 8"/>
          <p:cNvSpPr/>
          <p:nvPr/>
        </p:nvSpPr>
        <p:spPr>
          <a:xfrm>
            <a:off x="9290209" y="1579602"/>
            <a:ext cx="2771894" cy="265867"/>
          </a:xfrm>
          <a:prstGeom prst="rect">
            <a:avLst/>
          </a:prstGeom>
          <a:noFill/>
          <a:ln/>
        </p:spPr>
        <p:txBody>
          <a:bodyPr wrap="none" lIns="0" tIns="0" rIns="0" bIns="0" rtlCol="0" anchor="t"/>
          <a:lstStyle/>
          <a:p>
            <a:pPr marL="0" indent="0" algn="l">
              <a:lnSpc>
                <a:spcPts val="2050"/>
              </a:lnSpc>
              <a:buNone/>
            </a:pPr>
            <a:r>
              <a:rPr lang="en-US" sz="1650" dirty="0">
                <a:solidFill>
                  <a:srgbClr val="272525"/>
                </a:solidFill>
                <a:latin typeface="Source Serif 4 Semi Bold" pitchFamily="34" charset="0"/>
                <a:ea typeface="Source Serif 4 Semi Bold" pitchFamily="34" charset="-122"/>
                <a:cs typeface="Source Serif 4 Semi Bold" pitchFamily="34" charset="-120"/>
              </a:rPr>
              <a:t>Scaling Financial Variables</a:t>
            </a:r>
            <a:endParaRPr lang="en-US" sz="1650" dirty="0"/>
          </a:p>
        </p:txBody>
      </p:sp>
      <p:sp>
        <p:nvSpPr>
          <p:cNvPr id="11" name="Text 9"/>
          <p:cNvSpPr/>
          <p:nvPr/>
        </p:nvSpPr>
        <p:spPr>
          <a:xfrm>
            <a:off x="9290209" y="1935837"/>
            <a:ext cx="2985730" cy="1687711"/>
          </a:xfrm>
          <a:prstGeom prst="rect">
            <a:avLst/>
          </a:prstGeom>
          <a:noFill/>
          <a:ln/>
        </p:spPr>
        <p:txBody>
          <a:bodyPr wrap="square" lIns="0" tIns="0" rIns="0" bIns="0" rtlCol="0" anchor="t"/>
          <a:lstStyle/>
          <a:p>
            <a:pPr marL="0" indent="0" algn="l">
              <a:lnSpc>
                <a:spcPts val="1850"/>
              </a:lnSpc>
              <a:buNone/>
            </a:pPr>
            <a:r>
              <a:rPr lang="en-US" sz="1150" dirty="0">
                <a:solidFill>
                  <a:srgbClr val="272525"/>
                </a:solidFill>
                <a:latin typeface="Source Sans 3" pitchFamily="34" charset="0"/>
                <a:ea typeface="Source Sans 3" pitchFamily="34" charset="-122"/>
                <a:cs typeface="Source Sans 3" pitchFamily="34" charset="-120"/>
              </a:rPr>
              <a:t>Financial variables often vary widely in scale (e.g., loan amount vs. interest rate). To prevent features with larger values from dominating the model training, we apply scaling techniques such as StandardScaler or MinMaxScaler. This ensures model stability and improves the convergence speed of algorithms.</a:t>
            </a:r>
            <a:endParaRPr lang="en-US" sz="1150" dirty="0"/>
          </a:p>
        </p:txBody>
      </p:sp>
      <p:sp>
        <p:nvSpPr>
          <p:cNvPr id="12" name="Shape 10"/>
          <p:cNvSpPr/>
          <p:nvPr/>
        </p:nvSpPr>
        <p:spPr>
          <a:xfrm>
            <a:off x="2188488" y="3958947"/>
            <a:ext cx="10253305" cy="3601403"/>
          </a:xfrm>
          <a:prstGeom prst="roundRect">
            <a:avLst>
              <a:gd name="adj" fmla="val 1758"/>
            </a:avLst>
          </a:prstGeom>
          <a:solidFill>
            <a:srgbClr val="F2F2F2"/>
          </a:solidFill>
          <a:ln/>
        </p:spPr>
      </p:sp>
      <p:sp>
        <p:nvSpPr>
          <p:cNvPr id="13" name="Shape 11"/>
          <p:cNvSpPr/>
          <p:nvPr/>
        </p:nvSpPr>
        <p:spPr>
          <a:xfrm>
            <a:off x="2180987" y="3958947"/>
            <a:ext cx="10268307" cy="3601403"/>
          </a:xfrm>
          <a:prstGeom prst="roundRect">
            <a:avLst>
              <a:gd name="adj" fmla="val 628"/>
            </a:avLst>
          </a:prstGeom>
          <a:solidFill>
            <a:srgbClr val="F2F2F2"/>
          </a:solidFill>
          <a:ln/>
        </p:spPr>
      </p:sp>
      <p:sp>
        <p:nvSpPr>
          <p:cNvPr id="14" name="Text 12"/>
          <p:cNvSpPr/>
          <p:nvPr/>
        </p:nvSpPr>
        <p:spPr>
          <a:xfrm>
            <a:off x="2331601" y="4071937"/>
            <a:ext cx="9967079" cy="3375422"/>
          </a:xfrm>
          <a:prstGeom prst="rect">
            <a:avLst/>
          </a:prstGeom>
          <a:noFill/>
          <a:ln/>
        </p:spPr>
        <p:txBody>
          <a:bodyPr wrap="square" lIns="0" tIns="0" rIns="0" bIns="0" rtlCol="0" anchor="t"/>
          <a:lstStyle/>
          <a:p>
            <a:pPr marL="0" indent="0" algn="l">
              <a:lnSpc>
                <a:spcPts val="1850"/>
              </a:lnSpc>
              <a:buNone/>
            </a:pPr>
            <a:r>
              <a:rPr lang="en-US" sz="1150" dirty="0">
                <a:solidFill>
                  <a:srgbClr val="272525"/>
                </a:solidFill>
                <a:highlight>
                  <a:srgbClr val="F2F2F2"/>
                </a:highlight>
                <a:latin typeface="Consolas" pitchFamily="34" charset="0"/>
                <a:ea typeface="Consolas" pitchFamily="34" charset="-122"/>
                <a:cs typeface="Consolas" pitchFamily="34" charset="-120"/>
              </a:rPr>
              <a:t>import pandas as pd
from sklearn.preprocessing import StandardScaler
# Example: Handling missing values
df['loan_amount'].fillna(df['loan_amount'].median(), inplace=True)
# Example: One-Hot Encoding for categorical features
df = pd.get_dummies(df, columns=['loan_type', 'region'], drop_first=True)
# Example: Scaling numerical features
scaler = StandardScaler()
numerical_cols = ['credit_score', 'interest_rate', 'income']
df[numerical_cols] = scaler.fit_transform(df[numerical_cols])
</a:t>
            </a:r>
            <a:endParaRPr lang="en-US" sz="11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837724" y="1637586"/>
            <a:ext cx="10402014" cy="615910"/>
          </a:xfrm>
          <a:prstGeom prst="rect">
            <a:avLst/>
          </a:prstGeom>
          <a:noFill/>
          <a:ln/>
        </p:spPr>
        <p:txBody>
          <a:bodyPr wrap="none" lIns="0" tIns="0" rIns="0" bIns="0" rtlCol="0" anchor="t"/>
          <a:lstStyle/>
          <a:p>
            <a:pPr marL="0" indent="0" algn="l">
              <a:lnSpc>
                <a:spcPts val="4850"/>
              </a:lnSpc>
              <a:buNone/>
            </a:pPr>
            <a:r>
              <a:rPr lang="en-US" sz="3850" dirty="0">
                <a:solidFill>
                  <a:srgbClr val="000000"/>
                </a:solidFill>
                <a:latin typeface="Source Serif 4 Semi Bold" pitchFamily="34" charset="0"/>
                <a:ea typeface="Source Serif 4 Semi Bold" pitchFamily="34" charset="-122"/>
                <a:cs typeface="Source Serif 4 Semi Bold" pitchFamily="34" charset="-120"/>
              </a:rPr>
              <a:t>Machine Learning Engine: Predictive Power</a:t>
            </a:r>
            <a:endParaRPr lang="en-US" sz="3850" dirty="0"/>
          </a:p>
        </p:txBody>
      </p:sp>
      <p:sp>
        <p:nvSpPr>
          <p:cNvPr id="3" name="Shape 1"/>
          <p:cNvSpPr/>
          <p:nvPr/>
        </p:nvSpPr>
        <p:spPr>
          <a:xfrm>
            <a:off x="837724" y="2672358"/>
            <a:ext cx="471249" cy="471249"/>
          </a:xfrm>
          <a:prstGeom prst="roundRect">
            <a:avLst>
              <a:gd name="adj" fmla="val 18668"/>
            </a:avLst>
          </a:prstGeom>
          <a:solidFill>
            <a:srgbClr val="F0D4F7"/>
          </a:solidFill>
          <a:ln w="7620">
            <a:solidFill>
              <a:srgbClr val="D6BADD"/>
            </a:solidFill>
            <a:prstDash val="solid"/>
          </a:ln>
        </p:spPr>
      </p:sp>
      <p:pic>
        <p:nvPicPr>
          <p:cNvPr id="4" name="Image 0" descr="preencoded.png"/>
          <p:cNvPicPr>
            <a:picLocks noChangeAspect="1"/>
          </p:cNvPicPr>
          <p:nvPr/>
        </p:nvPicPr>
        <p:blipFill>
          <a:blip r:embed="rId3">
            <a:extLst>
              <a:ext uri="{96DAC541-7B7A-43D3-8B79-37D633B846F1}">
                <asvg:svgBlip xmlns="" xmlns:asvg="http://schemas.microsoft.com/office/drawing/2016/SVG/main" r:embed="rId4"/>
              </a:ext>
            </a:extLst>
          </a:blip>
          <a:stretch>
            <a:fillRect/>
          </a:stretch>
        </p:blipFill>
        <p:spPr>
          <a:xfrm>
            <a:off x="925532" y="2760107"/>
            <a:ext cx="295632" cy="295632"/>
          </a:xfrm>
          <a:prstGeom prst="rect">
            <a:avLst/>
          </a:prstGeom>
        </p:spPr>
      </p:pic>
      <p:sp>
        <p:nvSpPr>
          <p:cNvPr id="5" name="Text 2"/>
          <p:cNvSpPr/>
          <p:nvPr/>
        </p:nvSpPr>
        <p:spPr>
          <a:xfrm>
            <a:off x="1518404" y="2711529"/>
            <a:ext cx="3463052" cy="739378"/>
          </a:xfrm>
          <a:prstGeom prst="rect">
            <a:avLst/>
          </a:prstGeom>
          <a:noFill/>
          <a:ln/>
        </p:spPr>
        <p:txBody>
          <a:bodyPr wrap="square" lIns="0" tIns="0" rIns="0" bIns="0" rtlCol="0" anchor="t"/>
          <a:lstStyle/>
          <a:p>
            <a:pPr marL="0" indent="0" algn="l">
              <a:lnSpc>
                <a:spcPts val="2900"/>
              </a:lnSpc>
              <a:buNone/>
            </a:pPr>
            <a:r>
              <a:rPr lang="en-US" sz="2300" dirty="0">
                <a:solidFill>
                  <a:srgbClr val="272525"/>
                </a:solidFill>
                <a:latin typeface="Source Serif 4 Semi Bold" pitchFamily="34" charset="0"/>
                <a:ea typeface="Source Serif 4 Semi Bold" pitchFamily="34" charset="-122"/>
                <a:cs typeface="Source Serif 4 Semi Bold" pitchFamily="34" charset="-120"/>
              </a:rPr>
              <a:t>Classification: Identifying Defaulters</a:t>
            </a:r>
            <a:endParaRPr lang="en-US" sz="2300" dirty="0"/>
          </a:p>
        </p:txBody>
      </p:sp>
      <p:sp>
        <p:nvSpPr>
          <p:cNvPr id="6" name="Text 3"/>
          <p:cNvSpPr/>
          <p:nvPr/>
        </p:nvSpPr>
        <p:spPr>
          <a:xfrm>
            <a:off x="1518404" y="3576518"/>
            <a:ext cx="3463052" cy="3015377"/>
          </a:xfrm>
          <a:prstGeom prst="rect">
            <a:avLst/>
          </a:prstGeom>
          <a:noFill/>
          <a:ln/>
        </p:spPr>
        <p:txBody>
          <a:bodyPr wrap="square" lIns="0" tIns="0" rIns="0" bIns="0" rtlCol="0" anchor="t"/>
          <a:lstStyle/>
          <a:p>
            <a:pPr marL="0" indent="0" algn="l">
              <a:lnSpc>
                <a:spcPts val="2600"/>
              </a:lnSpc>
              <a:buNone/>
            </a:pPr>
            <a:r>
              <a:rPr lang="en-US" sz="1600" dirty="0">
                <a:solidFill>
                  <a:srgbClr val="272525"/>
                </a:solidFill>
                <a:latin typeface="Source Sans 3" pitchFamily="34" charset="0"/>
                <a:ea typeface="Source Sans 3" pitchFamily="34" charset="-122"/>
                <a:cs typeface="Source Sans 3" pitchFamily="34" charset="-120"/>
              </a:rPr>
              <a:t>Our classification models are designed to accurately identify potential defaulters by predicting the likelihood of a loan becoming non-performing. This binary classification (defaulter/non-defaulter) helps institutions proactively manage risk and allocate resources effectively before a loan officially sours.</a:t>
            </a:r>
            <a:endParaRPr lang="en-US" sz="1600" dirty="0"/>
          </a:p>
        </p:txBody>
      </p:sp>
      <p:sp>
        <p:nvSpPr>
          <p:cNvPr id="7" name="Shape 4"/>
          <p:cNvSpPr/>
          <p:nvPr/>
        </p:nvSpPr>
        <p:spPr>
          <a:xfrm>
            <a:off x="5243274" y="2672358"/>
            <a:ext cx="471249" cy="471249"/>
          </a:xfrm>
          <a:prstGeom prst="roundRect">
            <a:avLst>
              <a:gd name="adj" fmla="val 18668"/>
            </a:avLst>
          </a:prstGeom>
          <a:solidFill>
            <a:srgbClr val="F0D4F7"/>
          </a:solidFill>
          <a:ln w="7620">
            <a:solidFill>
              <a:srgbClr val="D6BADD"/>
            </a:solidFill>
            <a:prstDash val="solid"/>
          </a:ln>
        </p:spPr>
      </p:sp>
      <p:pic>
        <p:nvPicPr>
          <p:cNvPr id="8" name="Image 1" descr="preencoded.png"/>
          <p:cNvPicPr>
            <a:picLocks noChangeAspect="1"/>
          </p:cNvPicPr>
          <p:nvPr/>
        </p:nvPicPr>
        <p:blipFill>
          <a:blip r:embed="rId3">
            <a:extLst>
              <a:ext uri="{96DAC541-7B7A-43D3-8B79-37D633B846F1}">
                <asvg:svgBlip xmlns="" xmlns:asvg="http://schemas.microsoft.com/office/drawing/2016/SVG/main" r:embed="rId5"/>
              </a:ext>
            </a:extLst>
          </a:blip>
          <a:stretch>
            <a:fillRect/>
          </a:stretch>
        </p:blipFill>
        <p:spPr>
          <a:xfrm>
            <a:off x="5331083" y="2760107"/>
            <a:ext cx="295632" cy="295632"/>
          </a:xfrm>
          <a:prstGeom prst="rect">
            <a:avLst/>
          </a:prstGeom>
        </p:spPr>
      </p:pic>
      <p:sp>
        <p:nvSpPr>
          <p:cNvPr id="9" name="Text 5"/>
          <p:cNvSpPr/>
          <p:nvPr/>
        </p:nvSpPr>
        <p:spPr>
          <a:xfrm>
            <a:off x="5923955" y="2711529"/>
            <a:ext cx="3463052" cy="739378"/>
          </a:xfrm>
          <a:prstGeom prst="rect">
            <a:avLst/>
          </a:prstGeom>
          <a:noFill/>
          <a:ln/>
        </p:spPr>
        <p:txBody>
          <a:bodyPr wrap="square" lIns="0" tIns="0" rIns="0" bIns="0" rtlCol="0" anchor="t"/>
          <a:lstStyle/>
          <a:p>
            <a:pPr marL="0" indent="0" algn="l">
              <a:lnSpc>
                <a:spcPts val="2900"/>
              </a:lnSpc>
              <a:buNone/>
            </a:pPr>
            <a:r>
              <a:rPr lang="en-US" sz="2300" dirty="0">
                <a:solidFill>
                  <a:srgbClr val="272525"/>
                </a:solidFill>
                <a:latin typeface="Source Serif 4 Semi Bold" pitchFamily="34" charset="0"/>
                <a:ea typeface="Source Serif 4 Semi Bold" pitchFamily="34" charset="-122"/>
                <a:cs typeface="Source Serif 4 Semi Bold" pitchFamily="34" charset="-120"/>
              </a:rPr>
              <a:t>Regression: Estimating Recovery Amount</a:t>
            </a:r>
            <a:endParaRPr lang="en-US" sz="2300" dirty="0"/>
          </a:p>
        </p:txBody>
      </p:sp>
      <p:sp>
        <p:nvSpPr>
          <p:cNvPr id="10" name="Text 6"/>
          <p:cNvSpPr/>
          <p:nvPr/>
        </p:nvSpPr>
        <p:spPr>
          <a:xfrm>
            <a:off x="5923955" y="3576518"/>
            <a:ext cx="3463052" cy="2680335"/>
          </a:xfrm>
          <a:prstGeom prst="rect">
            <a:avLst/>
          </a:prstGeom>
          <a:noFill/>
          <a:ln/>
        </p:spPr>
        <p:txBody>
          <a:bodyPr wrap="square" lIns="0" tIns="0" rIns="0" bIns="0" rtlCol="0" anchor="t"/>
          <a:lstStyle/>
          <a:p>
            <a:pPr marL="0" indent="0" algn="l">
              <a:lnSpc>
                <a:spcPts val="2600"/>
              </a:lnSpc>
              <a:buNone/>
            </a:pPr>
            <a:r>
              <a:rPr lang="en-US" sz="1600" dirty="0">
                <a:solidFill>
                  <a:srgbClr val="272525"/>
                </a:solidFill>
                <a:latin typeface="Source Sans 3" pitchFamily="34" charset="0"/>
                <a:ea typeface="Source Sans 3" pitchFamily="34" charset="-122"/>
                <a:cs typeface="Source Sans 3" pitchFamily="34" charset="-120"/>
              </a:rPr>
              <a:t>Beyond just identifying defaulters, our regression models estimate the precise amount likely to be recovered from a specific loan. This provides a clear financial projection, enabling banks to make informed decisions regarding write-offs, settlement offers, and recovery efforts.</a:t>
            </a:r>
            <a:endParaRPr lang="en-US" sz="1600" dirty="0"/>
          </a:p>
        </p:txBody>
      </p:sp>
      <p:sp>
        <p:nvSpPr>
          <p:cNvPr id="11" name="Shape 7"/>
          <p:cNvSpPr/>
          <p:nvPr/>
        </p:nvSpPr>
        <p:spPr>
          <a:xfrm>
            <a:off x="9648825" y="2672358"/>
            <a:ext cx="471249" cy="471249"/>
          </a:xfrm>
          <a:prstGeom prst="roundRect">
            <a:avLst>
              <a:gd name="adj" fmla="val 18668"/>
            </a:avLst>
          </a:prstGeom>
          <a:solidFill>
            <a:srgbClr val="F0D4F7"/>
          </a:solidFill>
          <a:ln w="7620">
            <a:solidFill>
              <a:srgbClr val="D6BADD"/>
            </a:solidFill>
            <a:prstDash val="solid"/>
          </a:ln>
        </p:spPr>
      </p:sp>
      <p:pic>
        <p:nvPicPr>
          <p:cNvPr id="12" name="Image 2" descr="preencoded.png"/>
          <p:cNvPicPr>
            <a:picLocks noChangeAspect="1"/>
          </p:cNvPicPr>
          <p:nvPr/>
        </p:nvPicPr>
        <p:blipFill>
          <a:blip r:embed="rId3">
            <a:extLst>
              <a:ext uri="{96DAC541-7B7A-43D3-8B79-37D633B846F1}">
                <asvg:svgBlip xmlns="" xmlns:asvg="http://schemas.microsoft.com/office/drawing/2016/SVG/main" r:embed="rId6"/>
              </a:ext>
            </a:extLst>
          </a:blip>
          <a:stretch>
            <a:fillRect/>
          </a:stretch>
        </p:blipFill>
        <p:spPr>
          <a:xfrm>
            <a:off x="9736634" y="2760107"/>
            <a:ext cx="295632" cy="295632"/>
          </a:xfrm>
          <a:prstGeom prst="rect">
            <a:avLst/>
          </a:prstGeom>
        </p:spPr>
      </p:pic>
      <p:sp>
        <p:nvSpPr>
          <p:cNvPr id="13" name="Text 8"/>
          <p:cNvSpPr/>
          <p:nvPr/>
        </p:nvSpPr>
        <p:spPr>
          <a:xfrm>
            <a:off x="10329505" y="2711529"/>
            <a:ext cx="3082885" cy="369689"/>
          </a:xfrm>
          <a:prstGeom prst="rect">
            <a:avLst/>
          </a:prstGeom>
          <a:noFill/>
          <a:ln/>
        </p:spPr>
        <p:txBody>
          <a:bodyPr wrap="none" lIns="0" tIns="0" rIns="0" bIns="0" rtlCol="0" anchor="t"/>
          <a:lstStyle/>
          <a:p>
            <a:pPr marL="0" indent="0" algn="l">
              <a:lnSpc>
                <a:spcPts val="2900"/>
              </a:lnSpc>
              <a:buNone/>
            </a:pPr>
            <a:r>
              <a:rPr lang="en-US" sz="2300" dirty="0">
                <a:solidFill>
                  <a:srgbClr val="272525"/>
                </a:solidFill>
                <a:latin typeface="Source Serif 4 Semi Bold" pitchFamily="34" charset="0"/>
                <a:ea typeface="Source Serif 4 Semi Bold" pitchFamily="34" charset="-122"/>
                <a:cs typeface="Source Serif 4 Semi Bold" pitchFamily="34" charset="-120"/>
              </a:rPr>
              <a:t>Advanced Algorithms</a:t>
            </a:r>
            <a:endParaRPr lang="en-US" sz="2300" dirty="0"/>
          </a:p>
        </p:txBody>
      </p:sp>
      <p:sp>
        <p:nvSpPr>
          <p:cNvPr id="14" name="Text 9"/>
          <p:cNvSpPr/>
          <p:nvPr/>
        </p:nvSpPr>
        <p:spPr>
          <a:xfrm>
            <a:off x="10329505" y="3206829"/>
            <a:ext cx="3463171" cy="2680335"/>
          </a:xfrm>
          <a:prstGeom prst="rect">
            <a:avLst/>
          </a:prstGeom>
          <a:noFill/>
          <a:ln/>
        </p:spPr>
        <p:txBody>
          <a:bodyPr wrap="square" lIns="0" tIns="0" rIns="0" bIns="0" rtlCol="0" anchor="t"/>
          <a:lstStyle/>
          <a:p>
            <a:pPr marL="0" indent="0" algn="l">
              <a:lnSpc>
                <a:spcPts val="2600"/>
              </a:lnSpc>
              <a:buNone/>
            </a:pPr>
            <a:r>
              <a:rPr lang="en-US" sz="1600" dirty="0">
                <a:solidFill>
                  <a:srgbClr val="272525"/>
                </a:solidFill>
                <a:latin typeface="Source Sans 3" pitchFamily="34" charset="0"/>
                <a:ea typeface="Source Sans 3" pitchFamily="34" charset="-122"/>
                <a:cs typeface="Source Sans 3" pitchFamily="34" charset="-120"/>
              </a:rPr>
              <a:t>We employ robust algorithms such as Random Forest and Gradient Boosting (specifically XGBoost) for their superior performance in handling complex, high-dimensional financial datasets. These models are referenced directly from our repository scripts, ensuring transparency and reproducibility.</a:t>
            </a:r>
            <a:endParaRPr lang="en-US" sz="16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3752612" y="287893"/>
            <a:ext cx="4475083" cy="308015"/>
          </a:xfrm>
          <a:prstGeom prst="rect">
            <a:avLst/>
          </a:prstGeom>
          <a:noFill/>
          <a:ln/>
        </p:spPr>
        <p:txBody>
          <a:bodyPr wrap="none" lIns="0" tIns="0" rIns="0" bIns="0" rtlCol="0" anchor="t"/>
          <a:lstStyle/>
          <a:p>
            <a:pPr marL="0" indent="0" algn="l">
              <a:lnSpc>
                <a:spcPts val="2400"/>
              </a:lnSpc>
              <a:buNone/>
            </a:pPr>
            <a:r>
              <a:rPr lang="en-US" sz="1900" dirty="0">
                <a:solidFill>
                  <a:srgbClr val="000000"/>
                </a:solidFill>
                <a:latin typeface="Source Serif 4 Semi Bold" pitchFamily="34" charset="0"/>
                <a:ea typeface="Source Serif 4 Semi Bold" pitchFamily="34" charset="-122"/>
                <a:cs typeface="Source Serif 4 Semi Bold" pitchFamily="34" charset="-120"/>
              </a:rPr>
              <a:t>Under the Hood: The Prediction Logic</a:t>
            </a:r>
            <a:endParaRPr lang="en-US" sz="1900" dirty="0"/>
          </a:p>
        </p:txBody>
      </p:sp>
      <p:sp>
        <p:nvSpPr>
          <p:cNvPr id="3" name="Text 1"/>
          <p:cNvSpPr/>
          <p:nvPr/>
        </p:nvSpPr>
        <p:spPr>
          <a:xfrm>
            <a:off x="3752612" y="805339"/>
            <a:ext cx="7125057" cy="502920"/>
          </a:xfrm>
          <a:prstGeom prst="rect">
            <a:avLst/>
          </a:prstGeom>
          <a:noFill/>
          <a:ln/>
        </p:spPr>
        <p:txBody>
          <a:bodyPr wrap="square" lIns="0" tIns="0" rIns="0" bIns="0" rtlCol="0" anchor="t"/>
          <a:lstStyle/>
          <a:p>
            <a:pPr marL="0" indent="0" algn="l">
              <a:lnSpc>
                <a:spcPts val="1300"/>
              </a:lnSpc>
              <a:buNone/>
            </a:pPr>
            <a:r>
              <a:rPr lang="en-US" sz="800" dirty="0">
                <a:solidFill>
                  <a:srgbClr val="272525"/>
                </a:solidFill>
                <a:latin typeface="Source Sans 3" pitchFamily="34" charset="0"/>
                <a:ea typeface="Source Sans 3" pitchFamily="34" charset="-122"/>
                <a:cs typeface="Source Sans 3" pitchFamily="34" charset="-120"/>
              </a:rPr>
              <a:t>The core of CreditPathAI's intelligence lies in its prediction logic, which seamlessly integrates sophisticated machine learning models to assign optimal recovery strategies. This snippet demonstrates how a trained Random Forest Classifier is used to predict the probability of recovery and subsequently guide the assignment of a recovery strategy.</a:t>
            </a:r>
            <a:endParaRPr lang="en-US" sz="800" dirty="0"/>
          </a:p>
        </p:txBody>
      </p:sp>
      <p:sp>
        <p:nvSpPr>
          <p:cNvPr id="4" name="Shape 2"/>
          <p:cNvSpPr/>
          <p:nvPr/>
        </p:nvSpPr>
        <p:spPr>
          <a:xfrm>
            <a:off x="3752612" y="1426012"/>
            <a:ext cx="7125057" cy="6359604"/>
          </a:xfrm>
          <a:prstGeom prst="roundRect">
            <a:avLst>
              <a:gd name="adj" fmla="val 692"/>
            </a:avLst>
          </a:prstGeom>
          <a:solidFill>
            <a:srgbClr val="F2F2F2"/>
          </a:solidFill>
          <a:ln/>
        </p:spPr>
      </p:sp>
      <p:sp>
        <p:nvSpPr>
          <p:cNvPr id="5" name="Shape 3"/>
          <p:cNvSpPr/>
          <p:nvPr/>
        </p:nvSpPr>
        <p:spPr>
          <a:xfrm>
            <a:off x="3747492" y="1426012"/>
            <a:ext cx="7135297" cy="6359604"/>
          </a:xfrm>
          <a:prstGeom prst="roundRect">
            <a:avLst>
              <a:gd name="adj" fmla="val 247"/>
            </a:avLst>
          </a:prstGeom>
          <a:solidFill>
            <a:srgbClr val="F2F2F2"/>
          </a:solidFill>
          <a:ln/>
        </p:spPr>
      </p:sp>
      <p:sp>
        <p:nvSpPr>
          <p:cNvPr id="6" name="Text 4"/>
          <p:cNvSpPr/>
          <p:nvPr/>
        </p:nvSpPr>
        <p:spPr>
          <a:xfrm>
            <a:off x="3852148" y="1504474"/>
            <a:ext cx="6925985" cy="6202680"/>
          </a:xfrm>
          <a:prstGeom prst="rect">
            <a:avLst/>
          </a:prstGeom>
          <a:noFill/>
          <a:ln/>
        </p:spPr>
        <p:txBody>
          <a:bodyPr wrap="square" lIns="0" tIns="0" rIns="0" bIns="0" rtlCol="0" anchor="t"/>
          <a:lstStyle/>
          <a:p>
            <a:pPr marL="0" indent="0" algn="l">
              <a:lnSpc>
                <a:spcPts val="1300"/>
              </a:lnSpc>
              <a:buNone/>
            </a:pPr>
            <a:r>
              <a:rPr lang="en-US" sz="800" dirty="0">
                <a:solidFill>
                  <a:srgbClr val="272525"/>
                </a:solidFill>
                <a:highlight>
                  <a:srgbClr val="F2F2F2"/>
                </a:highlight>
                <a:latin typeface="Consolas" pitchFamily="34" charset="0"/>
                <a:ea typeface="Consolas" pitchFamily="34" charset="-122"/>
                <a:cs typeface="Consolas" pitchFamily="34" charset="-120"/>
              </a:rPr>
              <a:t>import pandas as pd
from sklearn.ensemble import RandomForestClassifier
from sklearn.model_selection import train_test_split
# Assume X and y are already preprocessed features and target
# X_train, X_test, y_train, y_test = train_test_split(X, y, test_size=0.2, random_state=42)
# Load your pre-trained model or train a new one
model = RandomForestClassifier(n_estimators=100, random_state=42)
# model.fit(X_train, y_train) # Assuming model is already fitted
# For demonstration, let's create dummy data for prediction
# In a real scenario, X_test would be new debtor data
dummy_data = {
    'feature1': [0.5, 0.7, 0.2, 0.9],
    'feature2': [1.2, 0.8, 1.5, 0.3],
    'feature3': [3000, 5000, 1000, 8000]
}
X_test = pd.DataFrame(dummy_data)
# Make predictions (probability of recovery)
# prediction = model.predict_proba(X_test)[:, 1] # Probability of positive class (recovery)
prediction = [0.95, 0.60, 0.15, 0.85] # Mock prediction for example
# Strategy assignment logic based on prediction scores
for prob in prediction:
    strategy = ""
    if prob &gt; 0.8:
        strategy = "Soft Reminder"
    elif prob &gt; 0.5:
        strategy = "Agent Call"
    else:
        strategy = "Legal Action / Intensive Follow-up"
    print(f"Prediction: {prob:.2f} -&gt; Strategy: {strategy}")
# Implementation of the Smart Recovery Logic from model.py.
</a:t>
            </a:r>
            <a:endParaRPr lang="en-US" sz="800" dirty="0"/>
          </a:p>
        </p:txBody>
      </p:sp>
      <p:sp>
        <p:nvSpPr>
          <p:cNvPr id="7" name="Text 5"/>
          <p:cNvSpPr/>
          <p:nvPr/>
        </p:nvSpPr>
        <p:spPr>
          <a:xfrm>
            <a:off x="3752612" y="7903369"/>
            <a:ext cx="7125057" cy="342900"/>
          </a:xfrm>
          <a:prstGeom prst="rect">
            <a:avLst/>
          </a:prstGeom>
          <a:noFill/>
          <a:ln/>
        </p:spPr>
        <p:txBody>
          <a:bodyPr wrap="square" lIns="0" tIns="0" rIns="0" bIns="0" rtlCol="0" anchor="t"/>
          <a:lstStyle/>
          <a:p>
            <a:pPr marL="0" indent="0" algn="l">
              <a:lnSpc>
                <a:spcPts val="1300"/>
              </a:lnSpc>
              <a:buNone/>
            </a:pPr>
            <a:r>
              <a:rPr lang="en-US" sz="800" dirty="0">
                <a:solidFill>
                  <a:srgbClr val="272525"/>
                </a:solidFill>
                <a:latin typeface="Source Sans 3" pitchFamily="34" charset="0"/>
                <a:ea typeface="Source Sans 3" pitchFamily="34" charset="-122"/>
                <a:cs typeface="Source Sans 3" pitchFamily="34" charset="-120"/>
              </a:rPr>
              <a:t>This logic, housed within our </a:t>
            </a:r>
            <a:r>
              <a:rPr lang="en-US" sz="800" dirty="0">
                <a:solidFill>
                  <a:srgbClr val="272525"/>
                </a:solidFill>
                <a:highlight>
                  <a:srgbClr val="F2F2F2"/>
                </a:highlight>
                <a:latin typeface="Consolas" pitchFamily="34" charset="0"/>
                <a:ea typeface="Consolas" pitchFamily="34" charset="-122"/>
                <a:cs typeface="Consolas" pitchFamily="34" charset="-120"/>
              </a:rPr>
              <a:t>model.py</a:t>
            </a:r>
            <a:r>
              <a:rPr lang="en-US" sz="800" dirty="0">
                <a:solidFill>
                  <a:srgbClr val="272525"/>
                </a:solidFill>
                <a:latin typeface="Source Sans 3" pitchFamily="34" charset="0"/>
                <a:ea typeface="Source Sans 3" pitchFamily="34" charset="-122"/>
                <a:cs typeface="Source Sans 3" pitchFamily="34" charset="-120"/>
              </a:rPr>
              <a:t>, ensures that every debtor interaction is intelligent, prioritised, and most importantly, effective. It’s a seamless blend of data science and practical application.</a:t>
            </a:r>
            <a:endParaRPr lang="en-US" sz="8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TotalTime>
  <Words>1607</Words>
  <Application>Microsoft Office PowerPoint</Application>
  <PresentationFormat>Custom</PresentationFormat>
  <Paragraphs>96</Paragraphs>
  <Slides>10</Slides>
  <Notes>10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vt:i4>
      </vt:variant>
    </vt:vector>
  </HeadingPairs>
  <TitlesOfParts>
    <vt:vector size="17" baseType="lpstr">
      <vt:lpstr>Source Serif 4 Light</vt:lpstr>
      <vt:lpstr>Source Serif 4 Semi Bold</vt:lpstr>
      <vt:lpstr>Arial</vt:lpstr>
      <vt:lpstr>Consolas</vt:lpstr>
      <vt:lpstr>Source Sans 3</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
  <cp:lastModifiedBy>Rachit</cp:lastModifiedBy>
  <cp:revision>3</cp:revision>
  <dcterms:created xsi:type="dcterms:W3CDTF">2026-01-07T12:28:42Z</dcterms:created>
  <dcterms:modified xsi:type="dcterms:W3CDTF">2026-01-07T17:31:32Z</dcterms:modified>
</cp:coreProperties>
</file>